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D77190-A781-4CCA-9CB0-F838E5529FEB}">
  <a:tblStyle styleId="{BDD77190-A781-4CCA-9CB0-F838E5529F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4" d="100"/>
          <a:sy n="204" d="100"/>
        </p:scale>
        <p:origin x="564" y="1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a23fbdae3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a23fbdae36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62e84efa27_5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62e84efa27_5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62e84efa27_1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62e84efa27_1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62e84efa27_5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62e84efa27_5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2e84efa27_1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62e84efa27_1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62e84efa27_5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62e84efa27_5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62e84efa27_1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62e84efa27_1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62e84efa27_6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62e84efa27_6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62e84efa27_1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62e84efa27_1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62e84efa27_5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62e84efa27_5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62e84efa27_1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62e84efa27_1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62e84efa27_5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62e84efa27_5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62e84efa27_1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62e84efa27_1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62e84efa27_6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62e84efa27_6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62e84efa27_1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62e84efa27_1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62e84efa27_6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62e84efa27_6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62e84efa27_1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62e84efa27_1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62e84efa27_6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62e84efa27_6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62e84efa27_1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62e84efa27_1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62e63a5a79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62e63a5a79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a23fbdae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a23fbdae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a23fbdae36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a23fbdae36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a23fbdae3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a23fbdae3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a289e55d6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a289e55d6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2e63a5a79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2e63a5a79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2e84efa27_16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62e84efa27_16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62e63a5a7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62e63a5a7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346625"/>
            <a:ext cx="91440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lt1"/>
                </a:solidFill>
              </a:rPr>
              <a:t>[ 행사관리가이렇게쉽조 ] </a:t>
            </a:r>
            <a:r>
              <a:rPr lang="ko" sz="2700" b="1">
                <a:solidFill>
                  <a:srgbClr val="FF9900"/>
                </a:solidFill>
              </a:rPr>
              <a:t>  </a:t>
            </a:r>
            <a:endParaRPr sz="1800" b="1">
              <a:solidFill>
                <a:srgbClr val="FF9900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578247" y="4682400"/>
            <a:ext cx="21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>
                <a:solidFill>
                  <a:srgbClr val="FFFFFF"/>
                </a:solidFill>
              </a:rPr>
              <a:t>발표 :  2023年 12月 6日</a:t>
            </a:r>
            <a:endParaRPr sz="1100" b="1">
              <a:solidFill>
                <a:srgbClr val="FFFFFF"/>
              </a:solidFill>
            </a:endParaRPr>
          </a:p>
        </p:txBody>
      </p:sp>
      <p:grpSp>
        <p:nvGrpSpPr>
          <p:cNvPr id="56" name="Google Shape;56;p13"/>
          <p:cNvGrpSpPr/>
          <p:nvPr/>
        </p:nvGrpSpPr>
        <p:grpSpPr>
          <a:xfrm>
            <a:off x="2990021" y="1142718"/>
            <a:ext cx="3114972" cy="2703540"/>
            <a:chOff x="770681" y="1841250"/>
            <a:chExt cx="2761500" cy="2635800"/>
          </a:xfrm>
        </p:grpSpPr>
        <p:sp>
          <p:nvSpPr>
            <p:cNvPr id="57" name="Google Shape;57;p13"/>
            <p:cNvSpPr/>
            <p:nvPr/>
          </p:nvSpPr>
          <p:spPr>
            <a:xfrm>
              <a:off x="770681" y="1841250"/>
              <a:ext cx="2761500" cy="2635800"/>
            </a:xfrm>
            <a:prstGeom prst="rect">
              <a:avLst/>
            </a:prstGeom>
            <a:solidFill>
              <a:schemeClr val="dk2"/>
            </a:solidFill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pic>
          <p:nvPicPr>
            <p:cNvPr id="58" name="Google Shape;58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51824" y="1916973"/>
              <a:ext cx="2052672" cy="2450301"/>
            </a:xfrm>
            <a:prstGeom prst="rect">
              <a:avLst/>
            </a:prstGeom>
            <a:noFill/>
            <a:ln>
              <a:noFill/>
            </a:ln>
            <a:effectLst>
              <a:outerShdw blurRad="1428750" dist="47625" dir="21540000" algn="bl" rotWithShape="0">
                <a:schemeClr val="lt1"/>
              </a:outerShdw>
            </a:effectLst>
          </p:spPr>
        </p:pic>
      </p:grpSp>
      <p:sp>
        <p:nvSpPr>
          <p:cNvPr id="59" name="Google Shape;59;p13"/>
          <p:cNvSpPr txBox="1"/>
          <p:nvPr/>
        </p:nvSpPr>
        <p:spPr>
          <a:xfrm rot="-2916311">
            <a:off x="4320729" y="2977236"/>
            <a:ext cx="1130143" cy="33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E69138"/>
                </a:solidFill>
              </a:rPr>
              <a:t>SQL, PLSQL</a:t>
            </a:r>
            <a:endParaRPr sz="1000" b="1">
              <a:solidFill>
                <a:srgbClr val="E69138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3167850" y="3930925"/>
            <a:ext cx="2808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rgbClr val="E69138"/>
                </a:solidFill>
              </a:rPr>
              <a:t>EASY 행사관리 </a:t>
            </a:r>
            <a:endParaRPr sz="1800" b="1">
              <a:solidFill>
                <a:srgbClr val="E69138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2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2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2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1. </a:t>
            </a:r>
            <a:r>
              <a:rPr lang="ko" sz="2600" b="1">
                <a:solidFill>
                  <a:schemeClr val="accent4"/>
                </a:solidFill>
              </a:rPr>
              <a:t>행사관리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행사정보 조회</a:t>
            </a:r>
            <a:endParaRPr sz="2600" b="1">
              <a:solidFill>
                <a:schemeClr val="lt1"/>
              </a:solidFill>
            </a:endParaRPr>
          </a:p>
        </p:txBody>
      </p:sp>
      <p:cxnSp>
        <p:nvCxnSpPr>
          <p:cNvPr id="191" name="Google Shape;191;p22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graphicFrame>
        <p:nvGraphicFramePr>
          <p:cNvPr id="192" name="Google Shape;192;p22"/>
          <p:cNvGraphicFramePr/>
          <p:nvPr/>
        </p:nvGraphicFramePr>
        <p:xfrm>
          <a:off x="310875" y="3121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{BDD77190-A781-4CCA-9CB0-F838E5529FEB}</a:tableStyleId>
              </a:tblPr>
              <a:tblGrid>
                <a:gridCol w="900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dk1"/>
                          </a:solidFill>
                        </a:rPr>
                        <a:t>행사규모 등급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45F0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dk1"/>
                          </a:solidFill>
                        </a:rPr>
                        <a:t>최대 수용인원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45F0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dk1"/>
                          </a:solidFill>
                        </a:rPr>
                        <a:t>최소 수용인원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45F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E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400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D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1,900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401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C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4,000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1901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B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5,500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4,001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A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20,000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5,501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3" name="Google Shape;193;p22"/>
          <p:cNvSpPr txBox="1"/>
          <p:nvPr/>
        </p:nvSpPr>
        <p:spPr>
          <a:xfrm>
            <a:off x="310875" y="1137950"/>
            <a:ext cx="8454300" cy="1873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rgbClr val="FFFFFF"/>
                </a:solidFill>
              </a:rPr>
              <a:t> a.e_name </a:t>
            </a:r>
            <a:r>
              <a:rPr lang="ko" sz="1100">
                <a:solidFill>
                  <a:srgbClr val="92D050"/>
                </a:solidFill>
              </a:rPr>
              <a:t>"행사명"</a:t>
            </a:r>
            <a:r>
              <a:rPr lang="ko" sz="1100">
                <a:solidFill>
                  <a:srgbClr val="FFFFFF"/>
                </a:solidFill>
              </a:rPr>
              <a:t>, to_char(a.e_s_date, </a:t>
            </a:r>
            <a:r>
              <a:rPr lang="ko" sz="1100">
                <a:solidFill>
                  <a:srgbClr val="92D050"/>
                </a:solidFill>
              </a:rPr>
              <a:t>'yyyy/mm'</a:t>
            </a:r>
            <a:r>
              <a:rPr lang="ko" sz="1100">
                <a:solidFill>
                  <a:srgbClr val="FFFFFF"/>
                </a:solidFill>
              </a:rPr>
              <a:t>) </a:t>
            </a:r>
            <a:r>
              <a:rPr lang="ko" sz="1100">
                <a:solidFill>
                  <a:srgbClr val="92D050"/>
                </a:solidFill>
              </a:rPr>
              <a:t>"행사년월"</a:t>
            </a:r>
            <a:r>
              <a:rPr lang="ko" sz="1100">
                <a:solidFill>
                  <a:srgbClr val="FFFFFF"/>
                </a:solidFill>
              </a:rPr>
              <a:t>, a.e_tot_budget </a:t>
            </a:r>
            <a:r>
              <a:rPr lang="ko" sz="1100">
                <a:solidFill>
                  <a:srgbClr val="92D050"/>
                </a:solidFill>
              </a:rPr>
              <a:t>"행사총예산"</a:t>
            </a:r>
            <a:r>
              <a:rPr lang="ko" sz="1100">
                <a:solidFill>
                  <a:srgbClr val="FFFFFF"/>
                </a:solidFill>
              </a:rPr>
              <a:t>,</a:t>
            </a:r>
            <a:endParaRPr sz="1100">
              <a:solidFill>
                <a:srgbClr val="FFFFFF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FFFFF"/>
                </a:solidFill>
              </a:rPr>
              <a:t>         (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rgbClr val="FFFFFF"/>
                </a:solidFill>
              </a:rPr>
              <a:t> b.es_g_code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rgbClr val="FFFFFF"/>
                </a:solidFill>
              </a:rPr>
              <a:t> es_g b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rgbClr val="FFFFFF"/>
                </a:solidFill>
              </a:rPr>
              <a:t> a.e_capa&lt;=b.maxi_capa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a.e_capa&gt;=b.mini_capa) </a:t>
            </a:r>
            <a:r>
              <a:rPr lang="ko" sz="1100">
                <a:solidFill>
                  <a:srgbClr val="92D050"/>
                </a:solidFill>
              </a:rPr>
              <a:t>"행사규모등급"</a:t>
            </a:r>
            <a:r>
              <a:rPr lang="ko" sz="1100">
                <a:solidFill>
                  <a:srgbClr val="FFFFFF"/>
                </a:solidFill>
              </a:rPr>
              <a:t>,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FFFFF"/>
                </a:solidFill>
              </a:rPr>
              <a:t>         </a:t>
            </a:r>
            <a:r>
              <a:rPr lang="ko" sz="1100">
                <a:solidFill>
                  <a:srgbClr val="FE6F61"/>
                </a:solidFill>
              </a:rPr>
              <a:t>count</a:t>
            </a:r>
            <a:r>
              <a:rPr lang="ko" sz="1100">
                <a:solidFill>
                  <a:srgbClr val="FFFFFF"/>
                </a:solidFill>
              </a:rPr>
              <a:t>(d.ct_code)||</a:t>
            </a:r>
            <a:r>
              <a:rPr lang="ko" sz="1100">
                <a:solidFill>
                  <a:srgbClr val="92D050"/>
                </a:solidFill>
              </a:rPr>
              <a:t>'명'</a:t>
            </a:r>
            <a:r>
              <a:rPr lang="ko" sz="1100">
                <a:solidFill>
                  <a:srgbClr val="FFFFFF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"내부투입인원수"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rgbClr val="FFFFFF"/>
                </a:solidFill>
              </a:rPr>
              <a:t> e_info a, ct_info c, emp_input d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rgbClr val="FFFFFF"/>
                </a:solidFill>
              </a:rPr>
              <a:t> a.e_code=c.e_code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c.ct_code=d.ct_code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FFFFF"/>
                </a:solidFill>
              </a:rPr>
              <a:t> 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a.e_s_date&gt;=add_months(sysdate,-3)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FFFFF"/>
                </a:solidFill>
              </a:rPr>
              <a:t> 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a.e_s_date&lt;=sysdate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d.emp_code is not null 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00B0F0"/>
                </a:solidFill>
              </a:rPr>
              <a:t>group by</a:t>
            </a:r>
            <a:r>
              <a:rPr lang="ko" sz="1100">
                <a:solidFill>
                  <a:srgbClr val="FFFFFF"/>
                </a:solidFill>
              </a:rPr>
              <a:t> a.e_name, to_char(a.e_s_date, </a:t>
            </a:r>
            <a:r>
              <a:rPr lang="ko" sz="1100">
                <a:solidFill>
                  <a:srgbClr val="92D050"/>
                </a:solidFill>
              </a:rPr>
              <a:t>'yyyy/mm'</a:t>
            </a:r>
            <a:r>
              <a:rPr lang="ko" sz="1100">
                <a:solidFill>
                  <a:srgbClr val="FFFFFF"/>
                </a:solidFill>
              </a:rPr>
              <a:t>), a.e_tot_budget, a.e_capa, d.ct_code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order by</a:t>
            </a:r>
            <a:r>
              <a:rPr lang="ko" sz="1100">
                <a:solidFill>
                  <a:srgbClr val="FFFFFF"/>
                </a:solidFill>
              </a:rPr>
              <a:t> 2;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94" name="Google Shape;194;p22"/>
          <p:cNvSpPr txBox="1"/>
          <p:nvPr/>
        </p:nvSpPr>
        <p:spPr>
          <a:xfrm>
            <a:off x="228600" y="726913"/>
            <a:ext cx="69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최근 3개월 내 진행한 행사의 행사정보와 행사규모등급 및 내부투입인원수 조회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8060792" y="277548"/>
            <a:ext cx="704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SQL</a:t>
            </a:r>
            <a:endParaRPr sz="1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1. </a:t>
            </a:r>
            <a:r>
              <a:rPr lang="ko" sz="2600" b="1">
                <a:solidFill>
                  <a:schemeClr val="accent4"/>
                </a:solidFill>
              </a:rPr>
              <a:t>행사관리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행사정보 조회</a:t>
            </a:r>
            <a:endParaRPr sz="2600" b="1">
              <a:solidFill>
                <a:schemeClr val="lt1"/>
              </a:solidFill>
            </a:endParaRPr>
          </a:p>
        </p:txBody>
      </p:sp>
      <p:cxnSp>
        <p:nvCxnSpPr>
          <p:cNvPr id="201" name="Google Shape;201;p23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graphicFrame>
        <p:nvGraphicFramePr>
          <p:cNvPr id="202" name="Google Shape;202;p23"/>
          <p:cNvGraphicFramePr/>
          <p:nvPr/>
        </p:nvGraphicFramePr>
        <p:xfrm>
          <a:off x="310875" y="3121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{BDD77190-A781-4CCA-9CB0-F838E5529FEB}</a:tableStyleId>
              </a:tblPr>
              <a:tblGrid>
                <a:gridCol w="900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dk1"/>
                          </a:solidFill>
                        </a:rPr>
                        <a:t>행사규모 등급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45F0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dk1"/>
                          </a:solidFill>
                        </a:rPr>
                        <a:t>최대 수용인원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45F0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dk1"/>
                          </a:solidFill>
                        </a:rPr>
                        <a:t>최소 수용인원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45F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E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400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D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1,900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401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C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4,000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1901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B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5,500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4,001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A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20,000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5,501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03" name="Google Shape;203;p23"/>
          <p:cNvSpPr txBox="1"/>
          <p:nvPr/>
        </p:nvSpPr>
        <p:spPr>
          <a:xfrm>
            <a:off x="310875" y="1137950"/>
            <a:ext cx="8454300" cy="1873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rgbClr val="FFFFFF"/>
                </a:solidFill>
              </a:rPr>
              <a:t> a.e_name </a:t>
            </a:r>
            <a:r>
              <a:rPr lang="ko" sz="1100">
                <a:solidFill>
                  <a:srgbClr val="92D050"/>
                </a:solidFill>
              </a:rPr>
              <a:t>"행사명"</a:t>
            </a:r>
            <a:r>
              <a:rPr lang="ko" sz="1100">
                <a:solidFill>
                  <a:srgbClr val="FFFFFF"/>
                </a:solidFill>
              </a:rPr>
              <a:t>, to_char(a.e_s_date, </a:t>
            </a:r>
            <a:r>
              <a:rPr lang="ko" sz="1100">
                <a:solidFill>
                  <a:srgbClr val="92D050"/>
                </a:solidFill>
              </a:rPr>
              <a:t>'yyyy/mm'</a:t>
            </a:r>
            <a:r>
              <a:rPr lang="ko" sz="1100">
                <a:solidFill>
                  <a:srgbClr val="FFFFFF"/>
                </a:solidFill>
              </a:rPr>
              <a:t>) </a:t>
            </a:r>
            <a:r>
              <a:rPr lang="ko" sz="1100">
                <a:solidFill>
                  <a:srgbClr val="92D050"/>
                </a:solidFill>
              </a:rPr>
              <a:t>"행사년월"</a:t>
            </a:r>
            <a:r>
              <a:rPr lang="ko" sz="1100">
                <a:solidFill>
                  <a:srgbClr val="FFFFFF"/>
                </a:solidFill>
              </a:rPr>
              <a:t>, a.e_tot_budget </a:t>
            </a:r>
            <a:r>
              <a:rPr lang="ko" sz="1100">
                <a:solidFill>
                  <a:srgbClr val="92D050"/>
                </a:solidFill>
              </a:rPr>
              <a:t>"행사총예산"</a:t>
            </a:r>
            <a:r>
              <a:rPr lang="ko" sz="1100">
                <a:solidFill>
                  <a:srgbClr val="FFFFFF"/>
                </a:solidFill>
              </a:rPr>
              <a:t>,</a:t>
            </a:r>
            <a:endParaRPr sz="1100">
              <a:solidFill>
                <a:srgbClr val="FFFFFF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FFFFF"/>
                </a:solidFill>
              </a:rPr>
              <a:t>         (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rgbClr val="FFFFFF"/>
                </a:solidFill>
              </a:rPr>
              <a:t> b.es_g_code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rgbClr val="FFFFFF"/>
                </a:solidFill>
              </a:rPr>
              <a:t> es_g b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rgbClr val="FFFFFF"/>
                </a:solidFill>
              </a:rPr>
              <a:t> a.e_capa&lt;=b.maxi_capa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a.e_capa&gt;=b.mini_capa) </a:t>
            </a:r>
            <a:r>
              <a:rPr lang="ko" sz="1100">
                <a:solidFill>
                  <a:srgbClr val="92D050"/>
                </a:solidFill>
              </a:rPr>
              <a:t>"행사규모등급"</a:t>
            </a:r>
            <a:r>
              <a:rPr lang="ko" sz="1100">
                <a:solidFill>
                  <a:srgbClr val="FFFFFF"/>
                </a:solidFill>
              </a:rPr>
              <a:t>,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FFFFF"/>
                </a:solidFill>
              </a:rPr>
              <a:t>         </a:t>
            </a:r>
            <a:r>
              <a:rPr lang="ko" sz="1100">
                <a:solidFill>
                  <a:srgbClr val="FE6F61"/>
                </a:solidFill>
              </a:rPr>
              <a:t>count</a:t>
            </a:r>
            <a:r>
              <a:rPr lang="ko" sz="1100">
                <a:solidFill>
                  <a:srgbClr val="FFFFFF"/>
                </a:solidFill>
              </a:rPr>
              <a:t>(d.ct_code)||</a:t>
            </a:r>
            <a:r>
              <a:rPr lang="ko" sz="1100">
                <a:solidFill>
                  <a:srgbClr val="92D050"/>
                </a:solidFill>
              </a:rPr>
              <a:t>'명'</a:t>
            </a:r>
            <a:r>
              <a:rPr lang="ko" sz="1100">
                <a:solidFill>
                  <a:srgbClr val="FFFFFF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"내부투입인원수"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rgbClr val="FFFFFF"/>
                </a:solidFill>
              </a:rPr>
              <a:t> e_info a, ct_info c, emp_input d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rgbClr val="FFFFFF"/>
                </a:solidFill>
              </a:rPr>
              <a:t> a.e_code=c.e_code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c.ct_code=d.ct_code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FFFFF"/>
                </a:solidFill>
              </a:rPr>
              <a:t> 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a.e_s_date&gt;=add_months(sysdate,-3)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FFFFFF"/>
                </a:solidFill>
              </a:rPr>
              <a:t> 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a.e_s_date&lt;=sysdate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rgbClr val="FFFFFF"/>
                </a:solidFill>
              </a:rPr>
              <a:t> d.emp_code is not null 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00B0F0"/>
                </a:solidFill>
              </a:rPr>
              <a:t>group by</a:t>
            </a:r>
            <a:r>
              <a:rPr lang="ko" sz="1100">
                <a:solidFill>
                  <a:srgbClr val="FFFFFF"/>
                </a:solidFill>
              </a:rPr>
              <a:t> a.e_name, to_char(a.e_s_date, </a:t>
            </a:r>
            <a:r>
              <a:rPr lang="ko" sz="1100">
                <a:solidFill>
                  <a:srgbClr val="92D050"/>
                </a:solidFill>
              </a:rPr>
              <a:t>'yyyy/mm'</a:t>
            </a:r>
            <a:r>
              <a:rPr lang="ko" sz="1100">
                <a:solidFill>
                  <a:srgbClr val="FFFFFF"/>
                </a:solidFill>
              </a:rPr>
              <a:t>), a.e_tot_budget, a.e_capa, d.ct_code</a:t>
            </a:r>
            <a:endParaRPr sz="1100">
              <a:solidFill>
                <a:srgbClr val="FFFFFF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order by</a:t>
            </a:r>
            <a:r>
              <a:rPr lang="ko" sz="1100">
                <a:solidFill>
                  <a:srgbClr val="FFFFFF"/>
                </a:solidFill>
              </a:rPr>
              <a:t> 2;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04" name="Google Shape;204;p23"/>
          <p:cNvSpPr txBox="1"/>
          <p:nvPr/>
        </p:nvSpPr>
        <p:spPr>
          <a:xfrm>
            <a:off x="228600" y="726913"/>
            <a:ext cx="69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최근 3개월 내 진행한 행사의 행사정보와 행사규모등급 및 내부투입인원수 조회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05" name="Google Shape;205;p23"/>
          <p:cNvSpPr txBox="1"/>
          <p:nvPr/>
        </p:nvSpPr>
        <p:spPr>
          <a:xfrm>
            <a:off x="8060792" y="277548"/>
            <a:ext cx="704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206" name="Google Shape;206;p23"/>
          <p:cNvSpPr/>
          <p:nvPr/>
        </p:nvSpPr>
        <p:spPr>
          <a:xfrm>
            <a:off x="2" y="0"/>
            <a:ext cx="9144000" cy="5143500"/>
          </a:xfrm>
          <a:prstGeom prst="rect">
            <a:avLst/>
          </a:prstGeom>
          <a:solidFill>
            <a:srgbClr val="666666">
              <a:alpha val="79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" name="Google Shape;2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00" y="1427814"/>
            <a:ext cx="8640000" cy="2287873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"/>
          <p:cNvSpPr/>
          <p:nvPr/>
        </p:nvSpPr>
        <p:spPr>
          <a:xfrm>
            <a:off x="252000" y="1065625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결과 화면</a:t>
            </a:r>
            <a:endParaRPr sz="12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4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4" name="Google Shape;214;p24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15" name="Google Shape;215;p24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1. </a:t>
            </a:r>
            <a:r>
              <a:rPr lang="ko" sz="2600" b="1">
                <a:solidFill>
                  <a:schemeClr val="accent4"/>
                </a:solidFill>
              </a:rPr>
              <a:t>행사관리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행사정보 변경</a:t>
            </a:r>
            <a:endParaRPr sz="2000" b="1">
              <a:solidFill>
                <a:schemeClr val="lt1"/>
              </a:solidFill>
            </a:endParaRPr>
          </a:p>
        </p:txBody>
      </p:sp>
      <p:sp>
        <p:nvSpPr>
          <p:cNvPr id="216" name="Google Shape;216;p24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217" name="Google Shape;217;p24"/>
          <p:cNvSpPr txBox="1"/>
          <p:nvPr/>
        </p:nvSpPr>
        <p:spPr>
          <a:xfrm>
            <a:off x="228600" y="726913"/>
            <a:ext cx="69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현재 보류 상태인 행사에 대해 총예산이 입력값(8000만원) 이하인 행사는 진행 취소로 변경하는 커서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310875" y="1137950"/>
            <a:ext cx="8454300" cy="323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SQL&gt;  accept budget prompt </a:t>
            </a:r>
            <a:r>
              <a:rPr lang="ko" sz="1100">
                <a:solidFill>
                  <a:srgbClr val="92D050"/>
                </a:solidFill>
              </a:rPr>
              <a:t>'총예산을 입력하세요 : '</a:t>
            </a:r>
            <a:endParaRPr sz="1100">
              <a:solidFill>
                <a:srgbClr val="92D05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declare</a:t>
            </a:r>
            <a:endParaRPr sz="11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v_budget e_info.e_tot_budget%</a:t>
            </a:r>
            <a:r>
              <a:rPr lang="ko" sz="1100">
                <a:solidFill>
                  <a:srgbClr val="00B0F0"/>
                </a:solidFill>
              </a:rPr>
              <a:t>type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v_gc_code_ing go_ck.go_ck_code%</a:t>
            </a:r>
            <a:r>
              <a:rPr lang="ko" sz="1100">
                <a:solidFill>
                  <a:srgbClr val="00B0F0"/>
                </a:solidFill>
              </a:rPr>
              <a:t>type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   v_gc_code_end go_ck.go_ck_code%</a:t>
            </a:r>
            <a:r>
              <a:rPr lang="ko" sz="1100">
                <a:solidFill>
                  <a:srgbClr val="00B0F0"/>
                </a:solidFill>
              </a:rPr>
              <a:t>type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00B0F0"/>
                </a:solidFill>
              </a:rPr>
              <a:t>cursor</a:t>
            </a:r>
            <a:r>
              <a:rPr lang="ko" sz="1100">
                <a:solidFill>
                  <a:schemeClr val="lt1"/>
                </a:solidFill>
              </a:rPr>
              <a:t> gckcur is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go_ck_code, e_tot_budget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e_info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go_ck_code=v_gc_code_ing;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00B0F0"/>
                </a:solidFill>
              </a:rPr>
              <a:t>begin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   v_budget:=&amp;budget;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go_ck_code </a:t>
            </a:r>
            <a:r>
              <a:rPr lang="ko" sz="1100">
                <a:solidFill>
                  <a:srgbClr val="00B0F0"/>
                </a:solidFill>
              </a:rPr>
              <a:t>into</a:t>
            </a:r>
            <a:r>
              <a:rPr lang="ko" sz="1100">
                <a:solidFill>
                  <a:schemeClr val="lt1"/>
                </a:solidFill>
              </a:rPr>
              <a:t> v_gc_code_ing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go_ck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go_ckck=</a:t>
            </a:r>
            <a:r>
              <a:rPr lang="ko" sz="1100">
                <a:solidFill>
                  <a:srgbClr val="92D050"/>
                </a:solidFill>
              </a:rPr>
              <a:t>'보류'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go_ck_code </a:t>
            </a:r>
            <a:r>
              <a:rPr lang="ko" sz="1100">
                <a:solidFill>
                  <a:srgbClr val="00B0F0"/>
                </a:solidFill>
              </a:rPr>
              <a:t>into</a:t>
            </a:r>
            <a:r>
              <a:rPr lang="ko" sz="1100">
                <a:solidFill>
                  <a:schemeClr val="lt1"/>
                </a:solidFill>
              </a:rPr>
              <a:t> v_gc_code_end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go_ck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go_ckck=</a:t>
            </a:r>
            <a:r>
              <a:rPr lang="ko" sz="1100">
                <a:solidFill>
                  <a:srgbClr val="92D050"/>
                </a:solidFill>
              </a:rPr>
              <a:t>'진행취소'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for</a:t>
            </a:r>
            <a:r>
              <a:rPr lang="ko" sz="1100">
                <a:solidFill>
                  <a:schemeClr val="lt1"/>
                </a:solidFill>
              </a:rPr>
              <a:t> s </a:t>
            </a:r>
            <a:r>
              <a:rPr lang="ko" sz="1100">
                <a:solidFill>
                  <a:srgbClr val="00B0F0"/>
                </a:solidFill>
              </a:rPr>
              <a:t>in </a:t>
            </a:r>
            <a:r>
              <a:rPr lang="ko" sz="1100">
                <a:solidFill>
                  <a:schemeClr val="lt1"/>
                </a:solidFill>
              </a:rPr>
              <a:t>gckcur loop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      </a:t>
            </a:r>
            <a:r>
              <a:rPr lang="ko" sz="1100">
                <a:solidFill>
                  <a:srgbClr val="00B0F0"/>
                </a:solidFill>
              </a:rPr>
              <a:t>update</a:t>
            </a:r>
            <a:r>
              <a:rPr lang="ko" sz="1100">
                <a:solidFill>
                  <a:schemeClr val="lt1"/>
                </a:solidFill>
              </a:rPr>
              <a:t> e_info </a:t>
            </a:r>
            <a:r>
              <a:rPr lang="ko" sz="1100">
                <a:solidFill>
                  <a:srgbClr val="00B0F0"/>
                </a:solidFill>
              </a:rPr>
              <a:t>set</a:t>
            </a:r>
            <a:r>
              <a:rPr lang="ko" sz="1100">
                <a:solidFill>
                  <a:schemeClr val="lt1"/>
                </a:solidFill>
              </a:rPr>
              <a:t> go_ck_code=v_gc_code_end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e_tot_budget&lt;=v_budget;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end loop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rgbClr val="00B0F0"/>
                </a:solidFill>
              </a:rPr>
              <a:t>end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/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25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24" name="Google Shape;224;p25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1. </a:t>
            </a:r>
            <a:r>
              <a:rPr lang="ko" sz="2600" b="1">
                <a:solidFill>
                  <a:schemeClr val="accent4"/>
                </a:solidFill>
              </a:rPr>
              <a:t>행사관리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행사정보 변경</a:t>
            </a:r>
            <a:endParaRPr sz="2000" b="1">
              <a:solidFill>
                <a:schemeClr val="lt1"/>
              </a:solidFill>
            </a:endParaRPr>
          </a:p>
        </p:txBody>
      </p:sp>
      <p:sp>
        <p:nvSpPr>
          <p:cNvPr id="225" name="Google Shape;225;p25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228600" y="726913"/>
            <a:ext cx="69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현재 보류 상태인 행사에 대해 총예산이 입력값(8000만원) 이하인 행사는 진행 취소로 변경하는 커서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27" name="Google Shape;227;p25"/>
          <p:cNvSpPr txBox="1"/>
          <p:nvPr/>
        </p:nvSpPr>
        <p:spPr>
          <a:xfrm>
            <a:off x="310875" y="1137950"/>
            <a:ext cx="8454300" cy="323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accept budget prompt </a:t>
            </a:r>
            <a:r>
              <a:rPr lang="ko" sz="1100">
                <a:solidFill>
                  <a:srgbClr val="92D050"/>
                </a:solidFill>
              </a:rPr>
              <a:t>'총예산을 입력하세요 : '</a:t>
            </a:r>
            <a:endParaRPr sz="1100">
              <a:solidFill>
                <a:srgbClr val="92D05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declare</a:t>
            </a:r>
            <a:endParaRPr sz="11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v_budget e_info.e_tot_budget%</a:t>
            </a:r>
            <a:r>
              <a:rPr lang="ko" sz="1100">
                <a:solidFill>
                  <a:srgbClr val="00B0F0"/>
                </a:solidFill>
              </a:rPr>
              <a:t>type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v_gc_code_ing go_ck.go_ck_code%</a:t>
            </a:r>
            <a:r>
              <a:rPr lang="ko" sz="1100">
                <a:solidFill>
                  <a:srgbClr val="00B0F0"/>
                </a:solidFill>
              </a:rPr>
              <a:t>type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v_gc_code_end go_ck.go_ck_code%</a:t>
            </a:r>
            <a:r>
              <a:rPr lang="ko" sz="1100">
                <a:solidFill>
                  <a:srgbClr val="00B0F0"/>
                </a:solidFill>
              </a:rPr>
              <a:t>type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cursor</a:t>
            </a:r>
            <a:r>
              <a:rPr lang="ko" sz="1100">
                <a:solidFill>
                  <a:schemeClr val="lt1"/>
                </a:solidFill>
              </a:rPr>
              <a:t> gckcur is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go_ck_code, e_tot_budget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e_info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go_ck_code=v_gc_code_ing;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begin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v_budget:=&amp;budget;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go_ck_code </a:t>
            </a:r>
            <a:r>
              <a:rPr lang="ko" sz="1100">
                <a:solidFill>
                  <a:srgbClr val="00B0F0"/>
                </a:solidFill>
              </a:rPr>
              <a:t>into</a:t>
            </a:r>
            <a:r>
              <a:rPr lang="ko" sz="1100">
                <a:solidFill>
                  <a:schemeClr val="lt1"/>
                </a:solidFill>
              </a:rPr>
              <a:t> v_gc_code_ing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go_ck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go_ckck=</a:t>
            </a:r>
            <a:r>
              <a:rPr lang="ko" sz="1100">
                <a:solidFill>
                  <a:srgbClr val="92D050"/>
                </a:solidFill>
              </a:rPr>
              <a:t>'보류'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go_ck_code </a:t>
            </a:r>
            <a:r>
              <a:rPr lang="ko" sz="1100">
                <a:solidFill>
                  <a:srgbClr val="00B0F0"/>
                </a:solidFill>
              </a:rPr>
              <a:t>into</a:t>
            </a:r>
            <a:r>
              <a:rPr lang="ko" sz="1100">
                <a:solidFill>
                  <a:schemeClr val="lt1"/>
                </a:solidFill>
              </a:rPr>
              <a:t> v_gc_code_end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go_ck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go_ckck=</a:t>
            </a:r>
            <a:r>
              <a:rPr lang="ko" sz="1100">
                <a:solidFill>
                  <a:srgbClr val="92D050"/>
                </a:solidFill>
              </a:rPr>
              <a:t>'진행취소'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for</a:t>
            </a:r>
            <a:r>
              <a:rPr lang="ko" sz="1100">
                <a:solidFill>
                  <a:schemeClr val="lt1"/>
                </a:solidFill>
              </a:rPr>
              <a:t> s </a:t>
            </a:r>
            <a:r>
              <a:rPr lang="ko" sz="1100">
                <a:solidFill>
                  <a:srgbClr val="00B0F0"/>
                </a:solidFill>
              </a:rPr>
              <a:t>in </a:t>
            </a:r>
            <a:r>
              <a:rPr lang="ko" sz="1100">
                <a:solidFill>
                  <a:schemeClr val="lt1"/>
                </a:solidFill>
              </a:rPr>
              <a:t>gckcur loop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   </a:t>
            </a:r>
            <a:r>
              <a:rPr lang="ko" sz="1100">
                <a:solidFill>
                  <a:srgbClr val="00B0F0"/>
                </a:solidFill>
              </a:rPr>
              <a:t>update</a:t>
            </a:r>
            <a:r>
              <a:rPr lang="ko" sz="1100">
                <a:solidFill>
                  <a:schemeClr val="lt1"/>
                </a:solidFill>
              </a:rPr>
              <a:t> e_info </a:t>
            </a:r>
            <a:r>
              <a:rPr lang="ko" sz="1100">
                <a:solidFill>
                  <a:srgbClr val="00B0F0"/>
                </a:solidFill>
              </a:rPr>
              <a:t>set</a:t>
            </a:r>
            <a:r>
              <a:rPr lang="ko" sz="1100">
                <a:solidFill>
                  <a:schemeClr val="lt1"/>
                </a:solidFill>
              </a:rPr>
              <a:t> go_ck_code=v_gc_code_end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e_tot_budget&lt;=v_budget;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00B0F0"/>
                </a:solidFill>
              </a:rPr>
              <a:t>end loop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end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/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-12731" y="0"/>
            <a:ext cx="9144000" cy="5143500"/>
          </a:xfrm>
          <a:prstGeom prst="rect">
            <a:avLst/>
          </a:prstGeom>
          <a:solidFill>
            <a:srgbClr val="666666">
              <a:alpha val="79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9" name="Google Shape;2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000" y="600819"/>
            <a:ext cx="6840000" cy="1433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2000" y="2436845"/>
            <a:ext cx="6840000" cy="243555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/>
          <p:nvPr/>
        </p:nvSpPr>
        <p:spPr>
          <a:xfrm>
            <a:off x="972000" y="228025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변경 전 Data</a:t>
            </a:r>
            <a:endParaRPr sz="1200" b="1">
              <a:solidFill>
                <a:schemeClr val="lt1"/>
              </a:solidFill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972000" y="2094804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변경 후 Data</a:t>
            </a:r>
            <a:endParaRPr sz="1200" b="1">
              <a:solidFill>
                <a:schemeClr val="lt1"/>
              </a:solidFill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6731925" y="600825"/>
            <a:ext cx="512700" cy="12228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5"/>
          <p:cNvSpPr/>
          <p:nvPr/>
        </p:nvSpPr>
        <p:spPr>
          <a:xfrm>
            <a:off x="6731925" y="3781975"/>
            <a:ext cx="512700" cy="848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5"/>
          <p:cNvSpPr/>
          <p:nvPr/>
        </p:nvSpPr>
        <p:spPr>
          <a:xfrm>
            <a:off x="5612300" y="3781975"/>
            <a:ext cx="556500" cy="848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5"/>
          <p:cNvSpPr/>
          <p:nvPr/>
        </p:nvSpPr>
        <p:spPr>
          <a:xfrm>
            <a:off x="972000" y="2436850"/>
            <a:ext cx="1734300" cy="2820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6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2" name="Google Shape;242;p26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43" name="Google Shape;243;p26"/>
          <p:cNvSpPr txBox="1"/>
          <p:nvPr/>
        </p:nvSpPr>
        <p:spPr>
          <a:xfrm>
            <a:off x="224899" y="69575"/>
            <a:ext cx="3886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2. </a:t>
            </a:r>
            <a:r>
              <a:rPr lang="ko" sz="2600" b="1">
                <a:solidFill>
                  <a:schemeClr val="accent4"/>
                </a:solidFill>
              </a:rPr>
              <a:t>기관관리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기관정보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244" name="Google Shape;244;p26"/>
          <p:cNvSpPr txBox="1"/>
          <p:nvPr/>
        </p:nvSpPr>
        <p:spPr>
          <a:xfrm>
            <a:off x="8060792" y="277548"/>
            <a:ext cx="704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245" name="Google Shape;245;p26"/>
          <p:cNvSpPr txBox="1"/>
          <p:nvPr/>
        </p:nvSpPr>
        <p:spPr>
          <a:xfrm>
            <a:off x="228600" y="726913"/>
            <a:ext cx="69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진행 여부가 ‘보류’인 행사 중 블랙리스트에 존재하는 주최 기관이 주최하는 행사 정보 조회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46" name="Google Shape;246;p26"/>
          <p:cNvSpPr txBox="1"/>
          <p:nvPr/>
        </p:nvSpPr>
        <p:spPr>
          <a:xfrm>
            <a:off x="310875" y="1137950"/>
            <a:ext cx="8454300" cy="2068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e.e_code </a:t>
            </a:r>
            <a:r>
              <a:rPr lang="ko" sz="1100">
                <a:solidFill>
                  <a:srgbClr val="92D050"/>
                </a:solidFill>
              </a:rPr>
              <a:t>"행사코드"</a:t>
            </a:r>
            <a:r>
              <a:rPr lang="ko" sz="1100">
                <a:solidFill>
                  <a:schemeClr val="lt1"/>
                </a:solidFill>
              </a:rPr>
              <a:t>, e.e_name </a:t>
            </a:r>
            <a:r>
              <a:rPr lang="ko" sz="1100">
                <a:solidFill>
                  <a:srgbClr val="92D050"/>
                </a:solidFill>
              </a:rPr>
              <a:t>"행사명"</a:t>
            </a:r>
            <a:r>
              <a:rPr lang="ko" sz="1100">
                <a:solidFill>
                  <a:schemeClr val="lt1"/>
                </a:solidFill>
              </a:rPr>
              <a:t>, r.ro_name </a:t>
            </a:r>
            <a:r>
              <a:rPr lang="ko" sz="1100">
                <a:solidFill>
                  <a:srgbClr val="92D050"/>
                </a:solidFill>
              </a:rPr>
              <a:t>"주최기관"</a:t>
            </a:r>
            <a:r>
              <a:rPr lang="ko" sz="1100">
                <a:solidFill>
                  <a:schemeClr val="lt1"/>
                </a:solidFill>
              </a:rPr>
              <a:t>, e.e_tot_budget </a:t>
            </a:r>
            <a:r>
              <a:rPr lang="ko" sz="1100">
                <a:solidFill>
                  <a:srgbClr val="92D050"/>
                </a:solidFill>
              </a:rPr>
              <a:t>"총예산"</a:t>
            </a:r>
            <a:r>
              <a:rPr lang="ko" sz="1100">
                <a:solidFill>
                  <a:schemeClr val="lt1"/>
                </a:solidFill>
              </a:rPr>
              <a:t>,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      e.e_s_date </a:t>
            </a:r>
            <a:r>
              <a:rPr lang="ko" sz="1100">
                <a:solidFill>
                  <a:srgbClr val="92D050"/>
                </a:solidFill>
              </a:rPr>
              <a:t>"행사시작일"</a:t>
            </a:r>
            <a:r>
              <a:rPr lang="ko" sz="1100">
                <a:solidFill>
                  <a:schemeClr val="lt1"/>
                </a:solidFill>
              </a:rPr>
              <a:t>, e.e_e_date </a:t>
            </a:r>
            <a:r>
              <a:rPr lang="ko" sz="1100">
                <a:solidFill>
                  <a:srgbClr val="92D050"/>
                </a:solidFill>
              </a:rPr>
              <a:t>"행사종료일"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e_info e, go_ck g, ro_info r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g.go_ck_code=e.go_ck_code 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E6F61"/>
                </a:solidFill>
              </a:rPr>
              <a:t>    and</a:t>
            </a:r>
            <a:r>
              <a:rPr lang="ko" sz="1100">
                <a:solidFill>
                  <a:schemeClr val="lt1"/>
                </a:solidFill>
              </a:rPr>
              <a:t> r.ro_code=e.ro_code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E6F61"/>
                </a:solidFill>
              </a:rPr>
              <a:t>    and</a:t>
            </a:r>
            <a:r>
              <a:rPr lang="ko" sz="1100">
                <a:solidFill>
                  <a:schemeClr val="lt1"/>
                </a:solidFill>
              </a:rPr>
              <a:t> g.go_ckck=</a:t>
            </a:r>
            <a:r>
              <a:rPr lang="ko" sz="1100">
                <a:solidFill>
                  <a:srgbClr val="92D050"/>
                </a:solidFill>
              </a:rPr>
              <a:t>'보류'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r.ro_name </a:t>
            </a:r>
            <a:r>
              <a:rPr lang="ko" sz="1100">
                <a:solidFill>
                  <a:srgbClr val="FE6F61"/>
                </a:solidFill>
              </a:rPr>
              <a:t>in</a:t>
            </a:r>
            <a:r>
              <a:rPr lang="ko" sz="1100">
                <a:solidFill>
                  <a:schemeClr val="lt1"/>
                </a:solidFill>
              </a:rPr>
              <a:t> (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r.ro_name</a:t>
            </a:r>
            <a:r>
              <a:rPr lang="ko" sz="1100">
                <a:solidFill>
                  <a:srgbClr val="00B0F0"/>
                </a:solidFill>
              </a:rPr>
              <a:t/>
            </a:r>
            <a:br>
              <a:rPr lang="ko" sz="1100">
                <a:solidFill>
                  <a:srgbClr val="00B0F0"/>
                </a:solidFill>
              </a:rPr>
            </a:br>
            <a:r>
              <a:rPr lang="ko" sz="1100">
                <a:solidFill>
                  <a:srgbClr val="00B0F0"/>
                </a:solidFill>
              </a:rPr>
              <a:t>						         from</a:t>
            </a:r>
            <a:r>
              <a:rPr lang="ko" sz="1100">
                <a:solidFill>
                  <a:schemeClr val="lt1"/>
                </a:solidFill>
              </a:rPr>
              <a:t> bl b, ct_info c, e_info e, ro_info r</a:t>
            </a:r>
            <a:endParaRPr sz="1100">
              <a:solidFill>
                <a:schemeClr val="lt1"/>
              </a:solidFill>
            </a:endParaRPr>
          </a:p>
          <a:p>
            <a:pPr marL="2743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      where</a:t>
            </a:r>
            <a:r>
              <a:rPr lang="ko" sz="1100">
                <a:solidFill>
                  <a:schemeClr val="lt1"/>
                </a:solidFill>
              </a:rPr>
              <a:t> c.ct_code=b.ct_code</a:t>
            </a:r>
            <a:endParaRPr sz="1100">
              <a:solidFill>
                <a:schemeClr val="lt1"/>
              </a:solidFill>
            </a:endParaRPr>
          </a:p>
          <a:p>
            <a:pPr marL="2743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e.e_code=c.e_code </a:t>
            </a:r>
            <a:endParaRPr sz="1100">
              <a:solidFill>
                <a:schemeClr val="lt1"/>
              </a:solidFill>
            </a:endParaRPr>
          </a:p>
          <a:p>
            <a:pPr marL="2743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E6F61"/>
                </a:solidFill>
              </a:rPr>
              <a:t> and</a:t>
            </a:r>
            <a:r>
              <a:rPr lang="ko" sz="1100">
                <a:solidFill>
                  <a:schemeClr val="lt1"/>
                </a:solidFill>
              </a:rPr>
              <a:t> r.ro_code=e.ro_code);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47" name="Google Shape;247;p26"/>
          <p:cNvSpPr txBox="1"/>
          <p:nvPr/>
        </p:nvSpPr>
        <p:spPr>
          <a:xfrm>
            <a:off x="228600" y="4608338"/>
            <a:ext cx="69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블랙리스트 : 계약을 일방적으로 파기한 계약 및 기관을 별도로 관리하는 테이블</a:t>
            </a:r>
            <a:endParaRPr sz="10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Google Shape;252;p27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53" name="Google Shape;253;p27"/>
          <p:cNvSpPr txBox="1"/>
          <p:nvPr/>
        </p:nvSpPr>
        <p:spPr>
          <a:xfrm>
            <a:off x="224899" y="69575"/>
            <a:ext cx="3886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2. </a:t>
            </a:r>
            <a:r>
              <a:rPr lang="ko" sz="2600" b="1">
                <a:solidFill>
                  <a:schemeClr val="accent4"/>
                </a:solidFill>
              </a:rPr>
              <a:t>기관관리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기관정보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254" name="Google Shape;254;p27"/>
          <p:cNvSpPr txBox="1"/>
          <p:nvPr/>
        </p:nvSpPr>
        <p:spPr>
          <a:xfrm>
            <a:off x="8060792" y="277548"/>
            <a:ext cx="704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255" name="Google Shape;255;p27"/>
          <p:cNvSpPr txBox="1"/>
          <p:nvPr/>
        </p:nvSpPr>
        <p:spPr>
          <a:xfrm>
            <a:off x="228600" y="726913"/>
            <a:ext cx="69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진행 여부가 ‘보류’인 행사 중 블랙리스트에 존재하는 주최 기관이 주최하는 행사 정보 조회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56" name="Google Shape;256;p27"/>
          <p:cNvSpPr txBox="1"/>
          <p:nvPr/>
        </p:nvSpPr>
        <p:spPr>
          <a:xfrm>
            <a:off x="310875" y="1137950"/>
            <a:ext cx="8454300" cy="2068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e.e_code </a:t>
            </a:r>
            <a:r>
              <a:rPr lang="ko" sz="1100">
                <a:solidFill>
                  <a:srgbClr val="92D050"/>
                </a:solidFill>
              </a:rPr>
              <a:t>"행사코드"</a:t>
            </a:r>
            <a:r>
              <a:rPr lang="ko" sz="1100">
                <a:solidFill>
                  <a:schemeClr val="lt1"/>
                </a:solidFill>
              </a:rPr>
              <a:t>, e.e_name </a:t>
            </a:r>
            <a:r>
              <a:rPr lang="ko" sz="1100">
                <a:solidFill>
                  <a:srgbClr val="92D050"/>
                </a:solidFill>
              </a:rPr>
              <a:t>"행사명"</a:t>
            </a:r>
            <a:r>
              <a:rPr lang="ko" sz="1100">
                <a:solidFill>
                  <a:schemeClr val="lt1"/>
                </a:solidFill>
              </a:rPr>
              <a:t>, r.ro_name </a:t>
            </a:r>
            <a:r>
              <a:rPr lang="ko" sz="1100">
                <a:solidFill>
                  <a:srgbClr val="92D050"/>
                </a:solidFill>
              </a:rPr>
              <a:t>"주최기관"</a:t>
            </a:r>
            <a:r>
              <a:rPr lang="ko" sz="1100">
                <a:solidFill>
                  <a:schemeClr val="lt1"/>
                </a:solidFill>
              </a:rPr>
              <a:t>, e.e_tot_budget </a:t>
            </a:r>
            <a:r>
              <a:rPr lang="ko" sz="1100">
                <a:solidFill>
                  <a:srgbClr val="92D050"/>
                </a:solidFill>
              </a:rPr>
              <a:t>"총예산"</a:t>
            </a:r>
            <a:r>
              <a:rPr lang="ko" sz="1100">
                <a:solidFill>
                  <a:schemeClr val="lt1"/>
                </a:solidFill>
              </a:rPr>
              <a:t>,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      e.e_s_date </a:t>
            </a:r>
            <a:r>
              <a:rPr lang="ko" sz="1100">
                <a:solidFill>
                  <a:srgbClr val="92D050"/>
                </a:solidFill>
              </a:rPr>
              <a:t>"행사시작일"</a:t>
            </a:r>
            <a:r>
              <a:rPr lang="ko" sz="1100">
                <a:solidFill>
                  <a:schemeClr val="lt1"/>
                </a:solidFill>
              </a:rPr>
              <a:t>, e.e_e_date </a:t>
            </a:r>
            <a:r>
              <a:rPr lang="ko" sz="1100">
                <a:solidFill>
                  <a:srgbClr val="92D050"/>
                </a:solidFill>
              </a:rPr>
              <a:t>"행사종료일"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e_info e, go_ck g, ro_info r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g.go_ck_code=e.go_ck_code 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E6F61"/>
                </a:solidFill>
              </a:rPr>
              <a:t>    and</a:t>
            </a:r>
            <a:r>
              <a:rPr lang="ko" sz="1100">
                <a:solidFill>
                  <a:schemeClr val="lt1"/>
                </a:solidFill>
              </a:rPr>
              <a:t> r.ro_code=e.ro_code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E6F61"/>
                </a:solidFill>
              </a:rPr>
              <a:t>    and</a:t>
            </a:r>
            <a:r>
              <a:rPr lang="ko" sz="1100">
                <a:solidFill>
                  <a:schemeClr val="lt1"/>
                </a:solidFill>
              </a:rPr>
              <a:t> g.go_ckck=</a:t>
            </a:r>
            <a:r>
              <a:rPr lang="ko" sz="1100">
                <a:solidFill>
                  <a:srgbClr val="92D050"/>
                </a:solidFill>
              </a:rPr>
              <a:t>'보류'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r.ro_name </a:t>
            </a:r>
            <a:r>
              <a:rPr lang="ko" sz="1100">
                <a:solidFill>
                  <a:srgbClr val="FE6F61"/>
                </a:solidFill>
              </a:rPr>
              <a:t>in</a:t>
            </a:r>
            <a:r>
              <a:rPr lang="ko" sz="1100">
                <a:solidFill>
                  <a:schemeClr val="lt1"/>
                </a:solidFill>
              </a:rPr>
              <a:t> (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r.ro_name</a:t>
            </a:r>
            <a:r>
              <a:rPr lang="ko" sz="1100">
                <a:solidFill>
                  <a:srgbClr val="00B0F0"/>
                </a:solidFill>
              </a:rPr>
              <a:t/>
            </a:r>
            <a:br>
              <a:rPr lang="ko" sz="1100">
                <a:solidFill>
                  <a:srgbClr val="00B0F0"/>
                </a:solidFill>
              </a:rPr>
            </a:br>
            <a:r>
              <a:rPr lang="ko" sz="1100">
                <a:solidFill>
                  <a:srgbClr val="00B0F0"/>
                </a:solidFill>
              </a:rPr>
              <a:t>						         from</a:t>
            </a:r>
            <a:r>
              <a:rPr lang="ko" sz="1100">
                <a:solidFill>
                  <a:schemeClr val="lt1"/>
                </a:solidFill>
              </a:rPr>
              <a:t> bl b, ct_info c, e_info e, ro_info r</a:t>
            </a:r>
            <a:endParaRPr sz="1100">
              <a:solidFill>
                <a:schemeClr val="lt1"/>
              </a:solidFill>
            </a:endParaRPr>
          </a:p>
          <a:p>
            <a:pPr marL="2743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      where</a:t>
            </a:r>
            <a:r>
              <a:rPr lang="ko" sz="1100">
                <a:solidFill>
                  <a:schemeClr val="lt1"/>
                </a:solidFill>
              </a:rPr>
              <a:t> c.ct_code=b.ct_code</a:t>
            </a:r>
            <a:endParaRPr sz="1100">
              <a:solidFill>
                <a:schemeClr val="lt1"/>
              </a:solidFill>
            </a:endParaRPr>
          </a:p>
          <a:p>
            <a:pPr marL="2743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e.e_code=c.e_code </a:t>
            </a:r>
            <a:endParaRPr sz="1100">
              <a:solidFill>
                <a:schemeClr val="lt1"/>
              </a:solidFill>
            </a:endParaRPr>
          </a:p>
          <a:p>
            <a:pPr marL="2743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E6F61"/>
                </a:solidFill>
              </a:rPr>
              <a:t> and</a:t>
            </a:r>
            <a:r>
              <a:rPr lang="ko" sz="1100">
                <a:solidFill>
                  <a:schemeClr val="lt1"/>
                </a:solidFill>
              </a:rPr>
              <a:t> r.ro_code=e.ro_code);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57" name="Google Shape;257;p27"/>
          <p:cNvSpPr/>
          <p:nvPr/>
        </p:nvSpPr>
        <p:spPr>
          <a:xfrm>
            <a:off x="2" y="0"/>
            <a:ext cx="9144000" cy="5143500"/>
          </a:xfrm>
          <a:prstGeom prst="rect">
            <a:avLst/>
          </a:prstGeom>
          <a:solidFill>
            <a:srgbClr val="666666">
              <a:alpha val="79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7"/>
          <p:cNvSpPr/>
          <p:nvPr/>
        </p:nvSpPr>
        <p:spPr>
          <a:xfrm>
            <a:off x="252000" y="1345800"/>
            <a:ext cx="216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블랙리스트 테이블</a:t>
            </a:r>
            <a:endParaRPr sz="1200" b="1">
              <a:solidFill>
                <a:schemeClr val="lt1"/>
              </a:solidFill>
            </a:endParaRPr>
          </a:p>
        </p:txBody>
      </p:sp>
      <p:sp>
        <p:nvSpPr>
          <p:cNvPr id="259" name="Google Shape;259;p27"/>
          <p:cNvSpPr/>
          <p:nvPr/>
        </p:nvSpPr>
        <p:spPr>
          <a:xfrm>
            <a:off x="252000" y="2599054"/>
            <a:ext cx="216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해당 주최기관 행사정보</a:t>
            </a:r>
            <a:endParaRPr sz="1200" b="1">
              <a:solidFill>
                <a:schemeClr val="lt1"/>
              </a:solidFill>
            </a:endParaRPr>
          </a:p>
        </p:txBody>
      </p:sp>
      <p:pic>
        <p:nvPicPr>
          <p:cNvPr id="260" name="Google Shape;2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01" y="1702721"/>
            <a:ext cx="8639998" cy="605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001" y="2935715"/>
            <a:ext cx="8639998" cy="605043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7"/>
          <p:cNvSpPr/>
          <p:nvPr/>
        </p:nvSpPr>
        <p:spPr>
          <a:xfrm>
            <a:off x="4469300" y="2935700"/>
            <a:ext cx="918000" cy="605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7"/>
          <p:cNvSpPr/>
          <p:nvPr/>
        </p:nvSpPr>
        <p:spPr>
          <a:xfrm>
            <a:off x="4679425" y="1689600"/>
            <a:ext cx="1220400" cy="605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8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9" name="Google Shape;269;p28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70" name="Google Shape;270;p28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2. </a:t>
            </a:r>
            <a:r>
              <a:rPr lang="ko" sz="2600" b="1">
                <a:solidFill>
                  <a:schemeClr val="accent4"/>
                </a:solidFill>
              </a:rPr>
              <a:t>기관관리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기관등급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271" name="Google Shape;271;p28"/>
          <p:cNvSpPr txBox="1"/>
          <p:nvPr/>
        </p:nvSpPr>
        <p:spPr>
          <a:xfrm>
            <a:off x="228600" y="726913"/>
            <a:ext cx="69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주최기관별 행사개최 횟수에 따른 기관 VIP 등급(A등급~D등급)을 출력하는 함수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72" name="Google Shape;272;p28"/>
          <p:cNvSpPr txBox="1"/>
          <p:nvPr/>
        </p:nvSpPr>
        <p:spPr>
          <a:xfrm>
            <a:off x="310875" y="1137950"/>
            <a:ext cx="8454300" cy="265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create</a:t>
            </a:r>
            <a:r>
              <a:rPr lang="ko" sz="1100">
                <a:solidFill>
                  <a:schemeClr val="lt1"/>
                </a:solidFill>
              </a:rPr>
              <a:t> or </a:t>
            </a:r>
            <a:r>
              <a:rPr lang="ko" sz="1100">
                <a:solidFill>
                  <a:srgbClr val="00B0F0"/>
                </a:solidFill>
              </a:rPr>
              <a:t>replace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function</a:t>
            </a:r>
            <a:r>
              <a:rPr lang="ko" sz="1100">
                <a:solidFill>
                  <a:schemeClr val="lt1"/>
                </a:solidFill>
              </a:rPr>
              <a:t> f_vip (code number) </a:t>
            </a:r>
            <a:r>
              <a:rPr lang="ko" sz="1100">
                <a:solidFill>
                  <a:srgbClr val="00B0F0"/>
                </a:solidFill>
              </a:rPr>
              <a:t>return</a:t>
            </a:r>
            <a:r>
              <a:rPr lang="ko" sz="1100">
                <a:solidFill>
                  <a:schemeClr val="lt1"/>
                </a:solidFill>
              </a:rPr>
              <a:t> varchar2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is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v_event_count number;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begin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select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FE6F61"/>
                </a:solidFill>
              </a:rPr>
              <a:t>count</a:t>
            </a:r>
            <a:r>
              <a:rPr lang="ko" sz="1100">
                <a:solidFill>
                  <a:schemeClr val="lt1"/>
                </a:solidFill>
              </a:rPr>
              <a:t>(*) </a:t>
            </a:r>
            <a:r>
              <a:rPr lang="ko" sz="1100">
                <a:solidFill>
                  <a:srgbClr val="00B0F0"/>
                </a:solidFill>
              </a:rPr>
              <a:t>into</a:t>
            </a:r>
            <a:r>
              <a:rPr lang="ko" sz="1100">
                <a:solidFill>
                  <a:schemeClr val="lt1"/>
                </a:solidFill>
              </a:rPr>
              <a:t> v_event_count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from</a:t>
            </a:r>
            <a:r>
              <a:rPr lang="ko" sz="1100">
                <a:solidFill>
                  <a:schemeClr val="lt1"/>
                </a:solidFill>
              </a:rPr>
              <a:t> e_info e, go_ck g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where</a:t>
            </a:r>
            <a:r>
              <a:rPr lang="ko" sz="1100">
                <a:solidFill>
                  <a:schemeClr val="lt1"/>
                </a:solidFill>
              </a:rPr>
              <a:t> e.go_ck_code=g.go_ck_code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go_ckck </a:t>
            </a:r>
            <a:r>
              <a:rPr lang="ko" sz="1100">
                <a:solidFill>
                  <a:srgbClr val="FE6F61"/>
                </a:solidFill>
              </a:rPr>
              <a:t>in</a:t>
            </a:r>
            <a:r>
              <a:rPr lang="ko" sz="1100">
                <a:solidFill>
                  <a:schemeClr val="lt1"/>
                </a:solidFill>
              </a:rPr>
              <a:t> (</a:t>
            </a:r>
            <a:r>
              <a:rPr lang="ko" sz="1100">
                <a:solidFill>
                  <a:srgbClr val="92D050"/>
                </a:solidFill>
              </a:rPr>
              <a:t>'진행중'</a:t>
            </a:r>
            <a:r>
              <a:rPr lang="ko" sz="1100">
                <a:solidFill>
                  <a:schemeClr val="lt1"/>
                </a:solidFill>
              </a:rPr>
              <a:t>, </a:t>
            </a:r>
            <a:r>
              <a:rPr lang="ko" sz="1100">
                <a:solidFill>
                  <a:srgbClr val="92D050"/>
                </a:solidFill>
              </a:rPr>
              <a:t>'종료'</a:t>
            </a:r>
            <a:r>
              <a:rPr lang="ko" sz="1100">
                <a:solidFill>
                  <a:schemeClr val="lt1"/>
                </a:solidFill>
              </a:rPr>
              <a:t>)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ro_code=code;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return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case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when</a:t>
            </a:r>
            <a:r>
              <a:rPr lang="ko" sz="1100">
                <a:solidFill>
                  <a:schemeClr val="lt1"/>
                </a:solidFill>
              </a:rPr>
              <a:t> v_event_count&gt;=0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v_event_count&lt;3 </a:t>
            </a:r>
            <a:r>
              <a:rPr lang="ko" sz="1100">
                <a:solidFill>
                  <a:srgbClr val="00B0F0"/>
                </a:solidFill>
              </a:rPr>
              <a:t>then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'D'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when</a:t>
            </a:r>
            <a:r>
              <a:rPr lang="ko" sz="1100">
                <a:solidFill>
                  <a:schemeClr val="lt1"/>
                </a:solidFill>
              </a:rPr>
              <a:t> v_event_count&gt;=3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v_event_count&lt;5 </a:t>
            </a:r>
            <a:r>
              <a:rPr lang="ko" sz="1100">
                <a:solidFill>
                  <a:srgbClr val="00B0F0"/>
                </a:solidFill>
              </a:rPr>
              <a:t>then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'C'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when</a:t>
            </a:r>
            <a:r>
              <a:rPr lang="ko" sz="1100">
                <a:solidFill>
                  <a:schemeClr val="lt1"/>
                </a:solidFill>
              </a:rPr>
              <a:t> v_event_count&gt;=5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v_event_count&lt;8 </a:t>
            </a:r>
            <a:r>
              <a:rPr lang="ko" sz="1100">
                <a:solidFill>
                  <a:srgbClr val="00B0F0"/>
                </a:solidFill>
              </a:rPr>
              <a:t>then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'B'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else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'A'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end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end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/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73" name="Google Shape;273;p28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8" name="Google Shape;278;p29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79" name="Google Shape;279;p29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2. </a:t>
            </a:r>
            <a:r>
              <a:rPr lang="ko" sz="2600" b="1">
                <a:solidFill>
                  <a:schemeClr val="accent4"/>
                </a:solidFill>
              </a:rPr>
              <a:t>기관관리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기관등급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280" name="Google Shape;280;p29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281" name="Google Shape;281;p29"/>
          <p:cNvSpPr txBox="1"/>
          <p:nvPr/>
        </p:nvSpPr>
        <p:spPr>
          <a:xfrm>
            <a:off x="228600" y="726913"/>
            <a:ext cx="6905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주최기관별 행사개최 횟수에 따른 기관 VIP 등급(A등급~D등급)을 출력하는 함수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82" name="Google Shape;282;p29"/>
          <p:cNvSpPr txBox="1"/>
          <p:nvPr/>
        </p:nvSpPr>
        <p:spPr>
          <a:xfrm>
            <a:off x="310875" y="1137950"/>
            <a:ext cx="8454300" cy="265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create</a:t>
            </a:r>
            <a:r>
              <a:rPr lang="ko" sz="1100">
                <a:solidFill>
                  <a:schemeClr val="lt1"/>
                </a:solidFill>
              </a:rPr>
              <a:t> or </a:t>
            </a:r>
            <a:r>
              <a:rPr lang="ko" sz="1100">
                <a:solidFill>
                  <a:srgbClr val="00B0F0"/>
                </a:solidFill>
              </a:rPr>
              <a:t>replace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function</a:t>
            </a:r>
            <a:r>
              <a:rPr lang="ko" sz="1100">
                <a:solidFill>
                  <a:schemeClr val="lt1"/>
                </a:solidFill>
              </a:rPr>
              <a:t> f_vip (code number) </a:t>
            </a:r>
            <a:r>
              <a:rPr lang="ko" sz="1100">
                <a:solidFill>
                  <a:srgbClr val="00B0F0"/>
                </a:solidFill>
              </a:rPr>
              <a:t>return</a:t>
            </a:r>
            <a:r>
              <a:rPr lang="ko" sz="1100">
                <a:solidFill>
                  <a:schemeClr val="lt1"/>
                </a:solidFill>
              </a:rPr>
              <a:t> varchar2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is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v_event_count number;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begin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select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FE6F61"/>
                </a:solidFill>
              </a:rPr>
              <a:t>count</a:t>
            </a:r>
            <a:r>
              <a:rPr lang="ko" sz="1100">
                <a:solidFill>
                  <a:schemeClr val="lt1"/>
                </a:solidFill>
              </a:rPr>
              <a:t>(*) </a:t>
            </a:r>
            <a:r>
              <a:rPr lang="ko" sz="1100">
                <a:solidFill>
                  <a:srgbClr val="00B0F0"/>
                </a:solidFill>
              </a:rPr>
              <a:t>into</a:t>
            </a:r>
            <a:r>
              <a:rPr lang="ko" sz="1100">
                <a:solidFill>
                  <a:schemeClr val="lt1"/>
                </a:solidFill>
              </a:rPr>
              <a:t> v_event_count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from</a:t>
            </a:r>
            <a:r>
              <a:rPr lang="ko" sz="1100">
                <a:solidFill>
                  <a:schemeClr val="lt1"/>
                </a:solidFill>
              </a:rPr>
              <a:t> e_info e, go_ck g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where</a:t>
            </a:r>
            <a:r>
              <a:rPr lang="ko" sz="1100">
                <a:solidFill>
                  <a:schemeClr val="lt1"/>
                </a:solidFill>
              </a:rPr>
              <a:t> e.go_ck_code=g.go_ck_code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go_ckck </a:t>
            </a:r>
            <a:r>
              <a:rPr lang="ko" sz="1100">
                <a:solidFill>
                  <a:srgbClr val="FE6F61"/>
                </a:solidFill>
              </a:rPr>
              <a:t>in</a:t>
            </a:r>
            <a:r>
              <a:rPr lang="ko" sz="1100">
                <a:solidFill>
                  <a:schemeClr val="lt1"/>
                </a:solidFill>
              </a:rPr>
              <a:t> (</a:t>
            </a:r>
            <a:r>
              <a:rPr lang="ko" sz="1100">
                <a:solidFill>
                  <a:srgbClr val="92D050"/>
                </a:solidFill>
              </a:rPr>
              <a:t>'진행중'</a:t>
            </a:r>
            <a:r>
              <a:rPr lang="ko" sz="1100">
                <a:solidFill>
                  <a:schemeClr val="lt1"/>
                </a:solidFill>
              </a:rPr>
              <a:t>, </a:t>
            </a:r>
            <a:r>
              <a:rPr lang="ko" sz="1100">
                <a:solidFill>
                  <a:srgbClr val="92D050"/>
                </a:solidFill>
              </a:rPr>
              <a:t>'종료'</a:t>
            </a:r>
            <a:r>
              <a:rPr lang="ko" sz="1100">
                <a:solidFill>
                  <a:schemeClr val="lt1"/>
                </a:solidFill>
              </a:rPr>
              <a:t>)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ro_code=code;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return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case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when</a:t>
            </a:r>
            <a:r>
              <a:rPr lang="ko" sz="1100">
                <a:solidFill>
                  <a:schemeClr val="lt1"/>
                </a:solidFill>
              </a:rPr>
              <a:t> v_event_count&gt;=0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v_event_count&lt;3 </a:t>
            </a:r>
            <a:r>
              <a:rPr lang="ko" sz="1100">
                <a:solidFill>
                  <a:srgbClr val="00B0F0"/>
                </a:solidFill>
              </a:rPr>
              <a:t>then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'D'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when</a:t>
            </a:r>
            <a:r>
              <a:rPr lang="ko" sz="1100">
                <a:solidFill>
                  <a:schemeClr val="lt1"/>
                </a:solidFill>
              </a:rPr>
              <a:t> v_event_count&gt;=3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v_event_count&lt;5 </a:t>
            </a:r>
            <a:r>
              <a:rPr lang="ko" sz="1100">
                <a:solidFill>
                  <a:srgbClr val="00B0F0"/>
                </a:solidFill>
              </a:rPr>
              <a:t>then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'C'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when</a:t>
            </a:r>
            <a:r>
              <a:rPr lang="ko" sz="1100">
                <a:solidFill>
                  <a:schemeClr val="lt1"/>
                </a:solidFill>
              </a:rPr>
              <a:t> v_event_count&gt;=5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v_event_count&lt;8 </a:t>
            </a:r>
            <a:r>
              <a:rPr lang="ko" sz="1100">
                <a:solidFill>
                  <a:srgbClr val="00B0F0"/>
                </a:solidFill>
              </a:rPr>
              <a:t>then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'B'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else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92D050"/>
                </a:solidFill>
              </a:rPr>
              <a:t>'A'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end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end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/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83" name="Google Shape;283;p29"/>
          <p:cNvSpPr/>
          <p:nvPr/>
        </p:nvSpPr>
        <p:spPr>
          <a:xfrm>
            <a:off x="2" y="0"/>
            <a:ext cx="9144000" cy="5143500"/>
          </a:xfrm>
          <a:prstGeom prst="rect">
            <a:avLst/>
          </a:prstGeom>
          <a:solidFill>
            <a:srgbClr val="666666">
              <a:alpha val="79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4" name="Google Shape;28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01" y="1443232"/>
            <a:ext cx="8639998" cy="2887937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9"/>
          <p:cNvSpPr/>
          <p:nvPr/>
        </p:nvSpPr>
        <p:spPr>
          <a:xfrm>
            <a:off x="5393800" y="2082925"/>
            <a:ext cx="1304400" cy="18969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9"/>
          <p:cNvSpPr/>
          <p:nvPr/>
        </p:nvSpPr>
        <p:spPr>
          <a:xfrm>
            <a:off x="252000" y="1065625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결과 화면</a:t>
            </a:r>
            <a:endParaRPr sz="12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0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2" name="Google Shape;292;p30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93" name="Google Shape;293;p30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3. </a:t>
            </a:r>
            <a:r>
              <a:rPr lang="ko" sz="2600" b="1">
                <a:solidFill>
                  <a:schemeClr val="accent4"/>
                </a:solidFill>
              </a:rPr>
              <a:t>계약관리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계약정보 변경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294" name="Google Shape;294;p30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295" name="Google Shape;295;p30"/>
          <p:cNvSpPr txBox="1"/>
          <p:nvPr/>
        </p:nvSpPr>
        <p:spPr>
          <a:xfrm>
            <a:off x="228600" y="726925"/>
            <a:ext cx="42627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Q1. 행사 시작 2주 전, 계약을 파기한 계약 건을 블랙리스트로 등록하는</a:t>
            </a:r>
            <a:endParaRPr sz="1000" b="1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       트리거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96" name="Google Shape;296;p30"/>
          <p:cNvSpPr txBox="1"/>
          <p:nvPr/>
        </p:nvSpPr>
        <p:spPr>
          <a:xfrm>
            <a:off x="4491275" y="726925"/>
            <a:ext cx="42627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Q2. 계약 성사 여부가 N으로 변경 시 계약파기일을 오늘로 변경, 행사 </a:t>
            </a:r>
            <a:endParaRPr sz="1000" b="1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       진행 상태는 ‘취소’로 변경하는 트리거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97" name="Google Shape;297;p30"/>
          <p:cNvSpPr txBox="1"/>
          <p:nvPr/>
        </p:nvSpPr>
        <p:spPr>
          <a:xfrm>
            <a:off x="310875" y="1242625"/>
            <a:ext cx="4179000" cy="295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SQL&gt;   </a:t>
            </a:r>
            <a:r>
              <a:rPr lang="ko" sz="1000">
                <a:solidFill>
                  <a:srgbClr val="00B0F0"/>
                </a:solidFill>
              </a:rPr>
              <a:t>create</a:t>
            </a:r>
            <a:r>
              <a:rPr lang="ko" sz="1000">
                <a:solidFill>
                  <a:schemeClr val="lt1"/>
                </a:solidFill>
              </a:rPr>
              <a:t> or </a:t>
            </a:r>
            <a:r>
              <a:rPr lang="ko" sz="1000">
                <a:solidFill>
                  <a:srgbClr val="00B0F0"/>
                </a:solidFill>
              </a:rPr>
              <a:t>replace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trigger</a:t>
            </a:r>
            <a:r>
              <a:rPr lang="ko" sz="1000">
                <a:solidFill>
                  <a:schemeClr val="lt1"/>
                </a:solidFill>
              </a:rPr>
              <a:t> t_bl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before </a:t>
            </a:r>
            <a:r>
              <a:rPr lang="ko" sz="1000">
                <a:solidFill>
                  <a:srgbClr val="00B0F0"/>
                </a:solidFill>
              </a:rPr>
              <a:t>update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of</a:t>
            </a:r>
            <a:r>
              <a:rPr lang="ko" sz="1000">
                <a:solidFill>
                  <a:schemeClr val="lt1"/>
                </a:solidFill>
              </a:rPr>
              <a:t> ct_stt </a:t>
            </a:r>
            <a:r>
              <a:rPr lang="ko" sz="1000">
                <a:solidFill>
                  <a:srgbClr val="00B0F0"/>
                </a:solidFill>
              </a:rPr>
              <a:t>on</a:t>
            </a:r>
            <a:r>
              <a:rPr lang="ko" sz="1000">
                <a:solidFill>
                  <a:schemeClr val="lt1"/>
                </a:solidFill>
              </a:rPr>
              <a:t> ct_info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for each row</a:t>
            </a:r>
            <a:endParaRPr sz="10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declare</a:t>
            </a:r>
            <a:endParaRPr sz="10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v_ckcode e_info.go_ck_code%</a:t>
            </a:r>
            <a:r>
              <a:rPr lang="ko" sz="1000">
                <a:solidFill>
                  <a:srgbClr val="00B0F0"/>
                </a:solidFill>
              </a:rPr>
              <a:t>type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v_date e_info.e_s_date%</a:t>
            </a:r>
            <a:r>
              <a:rPr lang="ko" sz="1000">
                <a:solidFill>
                  <a:srgbClr val="00B0F0"/>
                </a:solidFill>
              </a:rPr>
              <a:t>type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begin</a:t>
            </a:r>
            <a:endParaRPr sz="10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select</a:t>
            </a:r>
            <a:r>
              <a:rPr lang="ko" sz="1000">
                <a:solidFill>
                  <a:schemeClr val="lt1"/>
                </a:solidFill>
              </a:rPr>
              <a:t> go_ck_code, e_s_date </a:t>
            </a:r>
            <a:r>
              <a:rPr lang="ko" sz="1000">
                <a:solidFill>
                  <a:srgbClr val="00B0F0"/>
                </a:solidFill>
              </a:rPr>
              <a:t>into</a:t>
            </a:r>
            <a:r>
              <a:rPr lang="ko" sz="1000">
                <a:solidFill>
                  <a:schemeClr val="lt1"/>
                </a:solidFill>
              </a:rPr>
              <a:t> v_ckcode, v_date 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from</a:t>
            </a:r>
            <a:r>
              <a:rPr lang="ko" sz="1000">
                <a:solidFill>
                  <a:schemeClr val="lt1"/>
                </a:solidFill>
              </a:rPr>
              <a:t> e_info </a:t>
            </a:r>
            <a:r>
              <a:rPr lang="ko" sz="1000">
                <a:solidFill>
                  <a:srgbClr val="00B0F0"/>
                </a:solidFill>
              </a:rPr>
              <a:t>where</a:t>
            </a:r>
            <a:r>
              <a:rPr lang="ko" sz="1000">
                <a:solidFill>
                  <a:schemeClr val="lt1"/>
                </a:solidFill>
              </a:rPr>
              <a:t> e_code=:new.e_code;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if</a:t>
            </a:r>
            <a:r>
              <a:rPr lang="ko" sz="1000">
                <a:solidFill>
                  <a:schemeClr val="lt1"/>
                </a:solidFill>
              </a:rPr>
              <a:t> :new.ct_stt=</a:t>
            </a:r>
            <a:r>
              <a:rPr lang="ko" sz="1000">
                <a:solidFill>
                  <a:srgbClr val="92D050"/>
                </a:solidFill>
              </a:rPr>
              <a:t>'N'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:old.ct_stt=</a:t>
            </a:r>
            <a:r>
              <a:rPr lang="ko" sz="1000">
                <a:solidFill>
                  <a:srgbClr val="92D050"/>
                </a:solidFill>
              </a:rPr>
              <a:t>'Y'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v_ckcode!=205 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  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sysdate&lt;=v_date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sysdate&gt;=(v_date-14) </a:t>
            </a:r>
            <a:r>
              <a:rPr lang="ko" sz="1000">
                <a:solidFill>
                  <a:srgbClr val="00B0F0"/>
                </a:solidFill>
              </a:rPr>
              <a:t>then</a:t>
            </a:r>
            <a:endParaRPr sz="10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   insert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into</a:t>
            </a:r>
            <a:r>
              <a:rPr lang="ko" sz="1000">
                <a:solidFill>
                  <a:schemeClr val="lt1"/>
                </a:solidFill>
              </a:rPr>
              <a:t> bl(bl_code, ct_code, bl_up_d)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   </a:t>
            </a:r>
            <a:r>
              <a:rPr lang="ko" sz="1000">
                <a:solidFill>
                  <a:srgbClr val="00B0F0"/>
                </a:solidFill>
              </a:rPr>
              <a:t>values</a:t>
            </a:r>
            <a:r>
              <a:rPr lang="ko" sz="1000">
                <a:solidFill>
                  <a:schemeClr val="lt1"/>
                </a:solidFill>
              </a:rPr>
              <a:t>(seq_bl.nextval, :new.ct_code, sysdate); 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end if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end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/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298" name="Google Shape;298;p30"/>
          <p:cNvSpPr txBox="1"/>
          <p:nvPr/>
        </p:nvSpPr>
        <p:spPr>
          <a:xfrm>
            <a:off x="4572000" y="1222550"/>
            <a:ext cx="4179000" cy="295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SQL&gt;</a:t>
            </a:r>
            <a:r>
              <a:rPr lang="ko" sz="1000">
                <a:solidFill>
                  <a:srgbClr val="00B0F0"/>
                </a:solidFill>
              </a:rPr>
              <a:t>   create</a:t>
            </a:r>
            <a:r>
              <a:rPr lang="ko" sz="1000">
                <a:solidFill>
                  <a:schemeClr val="lt1"/>
                </a:solidFill>
              </a:rPr>
              <a:t> or </a:t>
            </a:r>
            <a:r>
              <a:rPr lang="ko" sz="1000">
                <a:solidFill>
                  <a:srgbClr val="00B0F0"/>
                </a:solidFill>
              </a:rPr>
              <a:t>replace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trigger</a:t>
            </a:r>
            <a:r>
              <a:rPr lang="ko" sz="1000">
                <a:solidFill>
                  <a:schemeClr val="lt1"/>
                </a:solidFill>
              </a:rPr>
              <a:t> t_event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before </a:t>
            </a:r>
            <a:r>
              <a:rPr lang="ko" sz="1000">
                <a:solidFill>
                  <a:srgbClr val="00B0F0"/>
                </a:solidFill>
              </a:rPr>
              <a:t>update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of</a:t>
            </a:r>
            <a:r>
              <a:rPr lang="ko" sz="1000">
                <a:solidFill>
                  <a:schemeClr val="lt1"/>
                </a:solidFill>
              </a:rPr>
              <a:t> ct_stt </a:t>
            </a:r>
            <a:r>
              <a:rPr lang="ko" sz="1000">
                <a:solidFill>
                  <a:srgbClr val="00B0F0"/>
                </a:solidFill>
              </a:rPr>
              <a:t>on</a:t>
            </a:r>
            <a:r>
              <a:rPr lang="ko" sz="1000">
                <a:solidFill>
                  <a:schemeClr val="lt1"/>
                </a:solidFill>
              </a:rPr>
              <a:t> ct_info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for each row</a:t>
            </a:r>
            <a:endParaRPr sz="10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begin</a:t>
            </a:r>
            <a:endParaRPr sz="10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if</a:t>
            </a:r>
            <a:r>
              <a:rPr lang="ko" sz="1000">
                <a:solidFill>
                  <a:schemeClr val="lt1"/>
                </a:solidFill>
              </a:rPr>
              <a:t> :new.ct_stt=</a:t>
            </a:r>
            <a:r>
              <a:rPr lang="ko" sz="1000">
                <a:solidFill>
                  <a:srgbClr val="92D050"/>
                </a:solidFill>
              </a:rPr>
              <a:t>'N'</a:t>
            </a:r>
            <a:r>
              <a:rPr lang="ko" sz="1000">
                <a:solidFill>
                  <a:schemeClr val="lt1"/>
                </a:solidFill>
              </a:rPr>
              <a:t> and :old.ct_stt=</a:t>
            </a:r>
            <a:r>
              <a:rPr lang="ko" sz="1000">
                <a:solidFill>
                  <a:srgbClr val="92D050"/>
                </a:solidFill>
              </a:rPr>
              <a:t>'Y'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then</a:t>
            </a:r>
            <a:endParaRPr sz="10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</a:t>
            </a:r>
            <a:r>
              <a:rPr lang="ko" sz="1000">
                <a:solidFill>
                  <a:schemeClr val="lt1"/>
                </a:solidFill>
              </a:rPr>
              <a:t>:new.ct_cc_date:=sysdate;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update</a:t>
            </a:r>
            <a:r>
              <a:rPr lang="ko" sz="1000">
                <a:solidFill>
                  <a:schemeClr val="lt1"/>
                </a:solidFill>
              </a:rPr>
              <a:t> e_info </a:t>
            </a:r>
            <a:r>
              <a:rPr lang="ko" sz="1000">
                <a:solidFill>
                  <a:srgbClr val="00B0F0"/>
                </a:solidFill>
              </a:rPr>
              <a:t>set</a:t>
            </a:r>
            <a:r>
              <a:rPr lang="ko" sz="1000">
                <a:solidFill>
                  <a:schemeClr val="lt1"/>
                </a:solidFill>
              </a:rPr>
              <a:t> go_ck_code=203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where</a:t>
            </a:r>
            <a:r>
              <a:rPr lang="ko" sz="1000">
                <a:solidFill>
                  <a:schemeClr val="lt1"/>
                </a:solidFill>
              </a:rPr>
              <a:t> e_code=:new.e_code;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end if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end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/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3" name="Google Shape;303;p31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04" name="Google Shape;304;p31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3. </a:t>
            </a:r>
            <a:r>
              <a:rPr lang="ko" sz="2600" b="1">
                <a:solidFill>
                  <a:schemeClr val="accent4"/>
                </a:solidFill>
              </a:rPr>
              <a:t>계약관리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계약정보 변경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305" name="Google Shape;305;p31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306" name="Google Shape;306;p31"/>
          <p:cNvSpPr txBox="1"/>
          <p:nvPr/>
        </p:nvSpPr>
        <p:spPr>
          <a:xfrm>
            <a:off x="228600" y="726925"/>
            <a:ext cx="42627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Q1. 행사 시작 2주 전, 계약을 파기한 계약 건을 블랙리스트로 등록하는</a:t>
            </a:r>
            <a:endParaRPr sz="1000" b="1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       트리거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307" name="Google Shape;307;p31"/>
          <p:cNvSpPr txBox="1"/>
          <p:nvPr/>
        </p:nvSpPr>
        <p:spPr>
          <a:xfrm>
            <a:off x="4491275" y="726925"/>
            <a:ext cx="42627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Q2. 계약 성사 여부가 N으로 변경 시 계약파기일을 오늘로 변경, 행사 </a:t>
            </a:r>
            <a:endParaRPr sz="1000" b="1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       진행 상태는 ‘취소’로 변경하는 트리거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308" name="Google Shape;308;p31"/>
          <p:cNvSpPr txBox="1"/>
          <p:nvPr/>
        </p:nvSpPr>
        <p:spPr>
          <a:xfrm>
            <a:off x="310875" y="1242625"/>
            <a:ext cx="4179000" cy="295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SQL&gt;   </a:t>
            </a:r>
            <a:r>
              <a:rPr lang="ko" sz="1000">
                <a:solidFill>
                  <a:srgbClr val="00B0F0"/>
                </a:solidFill>
              </a:rPr>
              <a:t>create</a:t>
            </a:r>
            <a:r>
              <a:rPr lang="ko" sz="1000">
                <a:solidFill>
                  <a:schemeClr val="lt1"/>
                </a:solidFill>
              </a:rPr>
              <a:t> or </a:t>
            </a:r>
            <a:r>
              <a:rPr lang="ko" sz="1000">
                <a:solidFill>
                  <a:srgbClr val="00B0F0"/>
                </a:solidFill>
              </a:rPr>
              <a:t>replace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trigger</a:t>
            </a:r>
            <a:r>
              <a:rPr lang="ko" sz="1000">
                <a:solidFill>
                  <a:schemeClr val="lt1"/>
                </a:solidFill>
              </a:rPr>
              <a:t> t_bl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before </a:t>
            </a:r>
            <a:r>
              <a:rPr lang="ko" sz="1000">
                <a:solidFill>
                  <a:srgbClr val="00B0F0"/>
                </a:solidFill>
              </a:rPr>
              <a:t>update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of</a:t>
            </a:r>
            <a:r>
              <a:rPr lang="ko" sz="1000">
                <a:solidFill>
                  <a:schemeClr val="lt1"/>
                </a:solidFill>
              </a:rPr>
              <a:t> ct_stt </a:t>
            </a:r>
            <a:r>
              <a:rPr lang="ko" sz="1000">
                <a:solidFill>
                  <a:srgbClr val="00B0F0"/>
                </a:solidFill>
              </a:rPr>
              <a:t>on</a:t>
            </a:r>
            <a:r>
              <a:rPr lang="ko" sz="1000">
                <a:solidFill>
                  <a:schemeClr val="lt1"/>
                </a:solidFill>
              </a:rPr>
              <a:t> ct_info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for each row</a:t>
            </a:r>
            <a:endParaRPr sz="10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declare</a:t>
            </a:r>
            <a:endParaRPr sz="10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v_ckcode e_info.go_ck_code%</a:t>
            </a:r>
            <a:r>
              <a:rPr lang="ko" sz="1000">
                <a:solidFill>
                  <a:srgbClr val="00B0F0"/>
                </a:solidFill>
              </a:rPr>
              <a:t>type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v_date e_info.e_s_date%</a:t>
            </a:r>
            <a:r>
              <a:rPr lang="ko" sz="1000">
                <a:solidFill>
                  <a:srgbClr val="00B0F0"/>
                </a:solidFill>
              </a:rPr>
              <a:t>type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begin</a:t>
            </a:r>
            <a:endParaRPr sz="10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select</a:t>
            </a:r>
            <a:r>
              <a:rPr lang="ko" sz="1000">
                <a:solidFill>
                  <a:schemeClr val="lt1"/>
                </a:solidFill>
              </a:rPr>
              <a:t> go_ck_code, e_s_date </a:t>
            </a:r>
            <a:r>
              <a:rPr lang="ko" sz="1000">
                <a:solidFill>
                  <a:srgbClr val="00B0F0"/>
                </a:solidFill>
              </a:rPr>
              <a:t>into</a:t>
            </a:r>
            <a:r>
              <a:rPr lang="ko" sz="1000">
                <a:solidFill>
                  <a:schemeClr val="lt1"/>
                </a:solidFill>
              </a:rPr>
              <a:t> v_ckcode, v_date 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from</a:t>
            </a:r>
            <a:r>
              <a:rPr lang="ko" sz="1000">
                <a:solidFill>
                  <a:schemeClr val="lt1"/>
                </a:solidFill>
              </a:rPr>
              <a:t> e_info </a:t>
            </a:r>
            <a:r>
              <a:rPr lang="ko" sz="1000">
                <a:solidFill>
                  <a:srgbClr val="00B0F0"/>
                </a:solidFill>
              </a:rPr>
              <a:t>where</a:t>
            </a:r>
            <a:r>
              <a:rPr lang="ko" sz="1000">
                <a:solidFill>
                  <a:schemeClr val="lt1"/>
                </a:solidFill>
              </a:rPr>
              <a:t> e_code=:new.e_code;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if</a:t>
            </a:r>
            <a:r>
              <a:rPr lang="ko" sz="1000">
                <a:solidFill>
                  <a:schemeClr val="lt1"/>
                </a:solidFill>
              </a:rPr>
              <a:t> :new.ct_stt=</a:t>
            </a:r>
            <a:r>
              <a:rPr lang="ko" sz="1000">
                <a:solidFill>
                  <a:srgbClr val="92D050"/>
                </a:solidFill>
              </a:rPr>
              <a:t>'N'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:old.ct_stt=</a:t>
            </a:r>
            <a:r>
              <a:rPr lang="ko" sz="1000">
                <a:solidFill>
                  <a:srgbClr val="92D050"/>
                </a:solidFill>
              </a:rPr>
              <a:t>'Y'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v_ckcode!=205 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  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sysdate&lt;=v_date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sysdate&gt;=(v_date-14) </a:t>
            </a:r>
            <a:r>
              <a:rPr lang="ko" sz="1000">
                <a:solidFill>
                  <a:srgbClr val="00B0F0"/>
                </a:solidFill>
              </a:rPr>
              <a:t>then</a:t>
            </a:r>
            <a:endParaRPr sz="10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   insert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into</a:t>
            </a:r>
            <a:r>
              <a:rPr lang="ko" sz="1000">
                <a:solidFill>
                  <a:schemeClr val="lt1"/>
                </a:solidFill>
              </a:rPr>
              <a:t> bl(bl_code, ct_code, bl_up_d)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   </a:t>
            </a:r>
            <a:r>
              <a:rPr lang="ko" sz="1000">
                <a:solidFill>
                  <a:srgbClr val="00B0F0"/>
                </a:solidFill>
              </a:rPr>
              <a:t>values</a:t>
            </a:r>
            <a:r>
              <a:rPr lang="ko" sz="1000">
                <a:solidFill>
                  <a:schemeClr val="lt1"/>
                </a:solidFill>
              </a:rPr>
              <a:t>(seq_bl.nextval, :new.ct_code, sysdate); 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end if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end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/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09" name="Google Shape;309;p31"/>
          <p:cNvSpPr txBox="1"/>
          <p:nvPr/>
        </p:nvSpPr>
        <p:spPr>
          <a:xfrm>
            <a:off x="4572000" y="1222550"/>
            <a:ext cx="4179000" cy="295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SQL&gt;</a:t>
            </a:r>
            <a:r>
              <a:rPr lang="ko" sz="1000">
                <a:solidFill>
                  <a:srgbClr val="00B0F0"/>
                </a:solidFill>
              </a:rPr>
              <a:t>   create</a:t>
            </a:r>
            <a:r>
              <a:rPr lang="ko" sz="1000">
                <a:solidFill>
                  <a:schemeClr val="lt1"/>
                </a:solidFill>
              </a:rPr>
              <a:t> or </a:t>
            </a:r>
            <a:r>
              <a:rPr lang="ko" sz="1000">
                <a:solidFill>
                  <a:srgbClr val="00B0F0"/>
                </a:solidFill>
              </a:rPr>
              <a:t>replace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trigger</a:t>
            </a:r>
            <a:r>
              <a:rPr lang="ko" sz="1000">
                <a:solidFill>
                  <a:schemeClr val="lt1"/>
                </a:solidFill>
              </a:rPr>
              <a:t> t_event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before </a:t>
            </a:r>
            <a:r>
              <a:rPr lang="ko" sz="1000">
                <a:solidFill>
                  <a:srgbClr val="00B0F0"/>
                </a:solidFill>
              </a:rPr>
              <a:t>update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of</a:t>
            </a:r>
            <a:r>
              <a:rPr lang="ko" sz="1000">
                <a:solidFill>
                  <a:schemeClr val="lt1"/>
                </a:solidFill>
              </a:rPr>
              <a:t> ct_stt </a:t>
            </a:r>
            <a:r>
              <a:rPr lang="ko" sz="1000">
                <a:solidFill>
                  <a:srgbClr val="00B0F0"/>
                </a:solidFill>
              </a:rPr>
              <a:t>on</a:t>
            </a:r>
            <a:r>
              <a:rPr lang="ko" sz="1000">
                <a:solidFill>
                  <a:schemeClr val="lt1"/>
                </a:solidFill>
              </a:rPr>
              <a:t> ct_info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for each row</a:t>
            </a:r>
            <a:endParaRPr sz="10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begin</a:t>
            </a:r>
            <a:endParaRPr sz="10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if</a:t>
            </a:r>
            <a:r>
              <a:rPr lang="ko" sz="1000">
                <a:solidFill>
                  <a:schemeClr val="lt1"/>
                </a:solidFill>
              </a:rPr>
              <a:t> :new.ct_stt=</a:t>
            </a:r>
            <a:r>
              <a:rPr lang="ko" sz="1000">
                <a:solidFill>
                  <a:srgbClr val="92D050"/>
                </a:solidFill>
              </a:rPr>
              <a:t>'N'</a:t>
            </a:r>
            <a:r>
              <a:rPr lang="ko" sz="1000">
                <a:solidFill>
                  <a:schemeClr val="lt1"/>
                </a:solidFill>
              </a:rPr>
              <a:t> and :old.ct_stt=</a:t>
            </a:r>
            <a:r>
              <a:rPr lang="ko" sz="1000">
                <a:solidFill>
                  <a:srgbClr val="92D050"/>
                </a:solidFill>
              </a:rPr>
              <a:t>'Y'</a:t>
            </a:r>
            <a:r>
              <a:rPr lang="ko" sz="1000">
                <a:solidFill>
                  <a:schemeClr val="lt1"/>
                </a:solidFill>
              </a:rPr>
              <a:t> </a:t>
            </a:r>
            <a:r>
              <a:rPr lang="ko" sz="1000">
                <a:solidFill>
                  <a:srgbClr val="00B0F0"/>
                </a:solidFill>
              </a:rPr>
              <a:t>then</a:t>
            </a:r>
            <a:endParaRPr sz="1000">
              <a:solidFill>
                <a:srgbClr val="00B0F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</a:t>
            </a:r>
            <a:r>
              <a:rPr lang="ko" sz="1000">
                <a:solidFill>
                  <a:schemeClr val="lt1"/>
                </a:solidFill>
              </a:rPr>
              <a:t>:new.ct_cc_date:=sysdate;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update</a:t>
            </a:r>
            <a:r>
              <a:rPr lang="ko" sz="1000">
                <a:solidFill>
                  <a:schemeClr val="lt1"/>
                </a:solidFill>
              </a:rPr>
              <a:t> e_info </a:t>
            </a:r>
            <a:r>
              <a:rPr lang="ko" sz="1000">
                <a:solidFill>
                  <a:srgbClr val="00B0F0"/>
                </a:solidFill>
              </a:rPr>
              <a:t>set</a:t>
            </a:r>
            <a:r>
              <a:rPr lang="ko" sz="1000">
                <a:solidFill>
                  <a:schemeClr val="lt1"/>
                </a:solidFill>
              </a:rPr>
              <a:t> go_ck_code=203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where</a:t>
            </a:r>
            <a:r>
              <a:rPr lang="ko" sz="1000">
                <a:solidFill>
                  <a:schemeClr val="lt1"/>
                </a:solidFill>
              </a:rPr>
              <a:t> e_code=:new.e_code;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end if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end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/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10" name="Google Shape;310;p31"/>
          <p:cNvSpPr/>
          <p:nvPr/>
        </p:nvSpPr>
        <p:spPr>
          <a:xfrm>
            <a:off x="2" y="0"/>
            <a:ext cx="9144000" cy="5143500"/>
          </a:xfrm>
          <a:prstGeom prst="rect">
            <a:avLst/>
          </a:prstGeom>
          <a:solidFill>
            <a:srgbClr val="666666">
              <a:alpha val="79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1"/>
          <p:cNvSpPr/>
          <p:nvPr/>
        </p:nvSpPr>
        <p:spPr>
          <a:xfrm>
            <a:off x="252000" y="1006213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변경 전 Data</a:t>
            </a:r>
            <a:endParaRPr sz="1200" b="1">
              <a:solidFill>
                <a:schemeClr val="lt1"/>
              </a:solidFill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252000" y="1919829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변경 후 Data</a:t>
            </a:r>
            <a:endParaRPr sz="1200" b="1">
              <a:solidFill>
                <a:schemeClr val="lt1"/>
              </a:solidFill>
            </a:endParaRPr>
          </a:p>
        </p:txBody>
      </p:sp>
      <p:pic>
        <p:nvPicPr>
          <p:cNvPr id="313" name="Google Shape;3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01" y="1377136"/>
            <a:ext cx="8639998" cy="408189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1"/>
          <p:cNvSpPr/>
          <p:nvPr/>
        </p:nvSpPr>
        <p:spPr>
          <a:xfrm>
            <a:off x="6034375" y="1365225"/>
            <a:ext cx="479100" cy="431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5" name="Google Shape;31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001" y="2273959"/>
            <a:ext cx="8639998" cy="2360693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1"/>
          <p:cNvSpPr/>
          <p:nvPr/>
        </p:nvSpPr>
        <p:spPr>
          <a:xfrm>
            <a:off x="6034375" y="3290475"/>
            <a:ext cx="479100" cy="431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1"/>
          <p:cNvSpPr/>
          <p:nvPr/>
        </p:nvSpPr>
        <p:spPr>
          <a:xfrm>
            <a:off x="7765675" y="3290475"/>
            <a:ext cx="563100" cy="431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1"/>
          <p:cNvSpPr/>
          <p:nvPr/>
        </p:nvSpPr>
        <p:spPr>
          <a:xfrm>
            <a:off x="4941800" y="3290475"/>
            <a:ext cx="670500" cy="431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1"/>
          <p:cNvSpPr/>
          <p:nvPr/>
        </p:nvSpPr>
        <p:spPr>
          <a:xfrm>
            <a:off x="453850" y="4451050"/>
            <a:ext cx="1580100" cy="137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0" name="Google Shape;320;p31"/>
          <p:cNvPicPr preferRelativeResize="0"/>
          <p:nvPr/>
        </p:nvPicPr>
        <p:blipFill rotWithShape="1">
          <a:blip r:embed="rId5">
            <a:alphaModFix/>
          </a:blip>
          <a:srcRect l="83886" t="50164" r="6120" b="11682"/>
          <a:stretch/>
        </p:blipFill>
        <p:spPr>
          <a:xfrm>
            <a:off x="7494925" y="1582300"/>
            <a:ext cx="913800" cy="1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1"/>
          <p:cNvSpPr/>
          <p:nvPr/>
        </p:nvSpPr>
        <p:spPr>
          <a:xfrm>
            <a:off x="7765675" y="1365675"/>
            <a:ext cx="563100" cy="431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342175" y="83275"/>
            <a:ext cx="28470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0" b="1">
                <a:solidFill>
                  <a:srgbClr val="E69138"/>
                </a:solidFill>
              </a:rPr>
              <a:t>T</a:t>
            </a:r>
            <a:r>
              <a:rPr lang="ko" sz="2800">
                <a:solidFill>
                  <a:srgbClr val="B7B7B7"/>
                </a:solidFill>
              </a:rPr>
              <a:t>EXT</a:t>
            </a:r>
            <a:endParaRPr sz="2800">
              <a:solidFill>
                <a:srgbClr val="B7B7B7"/>
              </a:solidFill>
            </a:endParaRPr>
          </a:p>
        </p:txBody>
      </p:sp>
      <p:cxnSp>
        <p:nvCxnSpPr>
          <p:cNvPr id="66" name="Google Shape;66;p14"/>
          <p:cNvCxnSpPr/>
          <p:nvPr/>
        </p:nvCxnSpPr>
        <p:spPr>
          <a:xfrm flipH="1">
            <a:off x="1447600" y="805850"/>
            <a:ext cx="5889600" cy="3944700"/>
          </a:xfrm>
          <a:prstGeom prst="straightConnector1">
            <a:avLst/>
          </a:prstGeom>
          <a:noFill/>
          <a:ln w="76200" cap="flat" cmpd="sng">
            <a:solidFill>
              <a:srgbClr val="F9CB9C"/>
            </a:solidFill>
            <a:prstDash val="solid"/>
            <a:round/>
            <a:headEnd type="triangle" w="med" len="med"/>
            <a:tailEnd type="none" w="med" len="med"/>
          </a:ln>
        </p:spPr>
      </p:cxnSp>
      <p:grpSp>
        <p:nvGrpSpPr>
          <p:cNvPr id="67" name="Google Shape;67;p14"/>
          <p:cNvGrpSpPr/>
          <p:nvPr/>
        </p:nvGrpSpPr>
        <p:grpSpPr>
          <a:xfrm>
            <a:off x="503567" y="3777525"/>
            <a:ext cx="1721217" cy="631200"/>
            <a:chOff x="498142" y="4065775"/>
            <a:chExt cx="1721217" cy="631200"/>
          </a:xfrm>
        </p:grpSpPr>
        <p:sp>
          <p:nvSpPr>
            <p:cNvPr id="68" name="Google Shape;68;p14"/>
            <p:cNvSpPr txBox="1"/>
            <p:nvPr/>
          </p:nvSpPr>
          <p:spPr>
            <a:xfrm>
              <a:off x="843559" y="4065775"/>
              <a:ext cx="1375800" cy="63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" sz="1100">
                  <a:solidFill>
                    <a:srgbClr val="E69138"/>
                  </a:solidFill>
                </a:rPr>
                <a:t>P</a:t>
              </a:r>
              <a:r>
                <a:rPr lang="ko" sz="1100">
                  <a:solidFill>
                    <a:schemeClr val="lt1"/>
                  </a:solidFill>
                </a:rPr>
                <a:t>urpose</a:t>
              </a:r>
              <a:endParaRPr sz="1800" b="1">
                <a:solidFill>
                  <a:srgbClr val="F1C232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rgbClr val="E69138"/>
                  </a:solidFill>
                </a:rPr>
                <a:t>개발 동기</a:t>
              </a:r>
              <a:endParaRPr sz="1100">
                <a:solidFill>
                  <a:srgbClr val="E69138"/>
                </a:solidFill>
              </a:endParaRPr>
            </a:p>
          </p:txBody>
        </p:sp>
        <p:sp>
          <p:nvSpPr>
            <p:cNvPr id="69" name="Google Shape;69;p14"/>
            <p:cNvSpPr txBox="1"/>
            <p:nvPr/>
          </p:nvSpPr>
          <p:spPr>
            <a:xfrm>
              <a:off x="498142" y="4067213"/>
              <a:ext cx="5991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300" b="1">
                  <a:solidFill>
                    <a:srgbClr val="D9D9D9"/>
                  </a:solidFill>
                </a:rPr>
                <a:t>01</a:t>
              </a:r>
              <a:endParaRPr sz="2300" b="1">
                <a:solidFill>
                  <a:srgbClr val="D9D9D9"/>
                </a:solidFill>
              </a:endParaRPr>
            </a:p>
          </p:txBody>
        </p:sp>
      </p:grpSp>
      <p:sp>
        <p:nvSpPr>
          <p:cNvPr id="70" name="Google Shape;70;p14"/>
          <p:cNvSpPr/>
          <p:nvPr/>
        </p:nvSpPr>
        <p:spPr>
          <a:xfrm>
            <a:off x="1845857" y="4336105"/>
            <a:ext cx="190500" cy="168600"/>
          </a:xfrm>
          <a:prstGeom prst="ellipse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14"/>
          <p:cNvGrpSpPr/>
          <p:nvPr/>
        </p:nvGrpSpPr>
        <p:grpSpPr>
          <a:xfrm>
            <a:off x="2750253" y="3765983"/>
            <a:ext cx="2875697" cy="672592"/>
            <a:chOff x="687453" y="3939933"/>
            <a:chExt cx="2875697" cy="672592"/>
          </a:xfrm>
        </p:grpSpPr>
        <p:sp>
          <p:nvSpPr>
            <p:cNvPr id="72" name="Google Shape;72;p14"/>
            <p:cNvSpPr txBox="1"/>
            <p:nvPr/>
          </p:nvSpPr>
          <p:spPr>
            <a:xfrm>
              <a:off x="1059950" y="3981325"/>
              <a:ext cx="2503200" cy="63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solidFill>
                    <a:srgbClr val="E69138"/>
                  </a:solidFill>
                </a:rPr>
                <a:t>T</a:t>
              </a:r>
              <a:r>
                <a:rPr lang="ko" sz="1100">
                  <a:solidFill>
                    <a:schemeClr val="lt1"/>
                  </a:solidFill>
                </a:rPr>
                <a:t>eam member &amp; co-work</a:t>
              </a:r>
              <a:endParaRPr sz="1800" b="1">
                <a:solidFill>
                  <a:srgbClr val="F1C232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rgbClr val="E69138"/>
                  </a:solidFill>
                </a:rPr>
                <a:t>조원소개 및 역할 분담</a:t>
              </a:r>
              <a:endParaRPr sz="1100">
                <a:solidFill>
                  <a:srgbClr val="E69138"/>
                </a:solidFill>
              </a:endParaRPr>
            </a:p>
          </p:txBody>
        </p:sp>
        <p:sp>
          <p:nvSpPr>
            <p:cNvPr id="73" name="Google Shape;73;p14"/>
            <p:cNvSpPr txBox="1"/>
            <p:nvPr/>
          </p:nvSpPr>
          <p:spPr>
            <a:xfrm>
              <a:off x="687453" y="3939933"/>
              <a:ext cx="5991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300" b="1">
                  <a:solidFill>
                    <a:srgbClr val="D9D9D9"/>
                  </a:solidFill>
                </a:rPr>
                <a:t>02</a:t>
              </a:r>
              <a:endParaRPr sz="2300" b="1">
                <a:solidFill>
                  <a:srgbClr val="D9D9D9"/>
                </a:solidFill>
              </a:endParaRPr>
            </a:p>
          </p:txBody>
        </p:sp>
      </p:grpSp>
      <p:sp>
        <p:nvSpPr>
          <p:cNvPr id="74" name="Google Shape;74;p14"/>
          <p:cNvSpPr/>
          <p:nvPr/>
        </p:nvSpPr>
        <p:spPr>
          <a:xfrm>
            <a:off x="2563388" y="3837100"/>
            <a:ext cx="190500" cy="168600"/>
          </a:xfrm>
          <a:prstGeom prst="ellipse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3332588" y="3352150"/>
            <a:ext cx="190500" cy="168600"/>
          </a:xfrm>
          <a:prstGeom prst="ellipse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14"/>
          <p:cNvGrpSpPr/>
          <p:nvPr/>
        </p:nvGrpSpPr>
        <p:grpSpPr>
          <a:xfrm>
            <a:off x="1072129" y="2754199"/>
            <a:ext cx="2489653" cy="669536"/>
            <a:chOff x="927800" y="2494976"/>
            <a:chExt cx="2786717" cy="669536"/>
          </a:xfrm>
        </p:grpSpPr>
        <p:sp>
          <p:nvSpPr>
            <p:cNvPr id="77" name="Google Shape;77;p14"/>
            <p:cNvSpPr txBox="1"/>
            <p:nvPr/>
          </p:nvSpPr>
          <p:spPr>
            <a:xfrm>
              <a:off x="1325316" y="2533313"/>
              <a:ext cx="2389200" cy="63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solidFill>
                    <a:srgbClr val="E69138"/>
                  </a:solidFill>
                </a:rPr>
                <a:t>D</a:t>
              </a:r>
              <a:r>
                <a:rPr lang="ko" sz="1100">
                  <a:solidFill>
                    <a:schemeClr val="lt1"/>
                  </a:solidFill>
                </a:rPr>
                <a:t>ate of project</a:t>
              </a:r>
              <a:endParaRPr sz="1800" b="1">
                <a:solidFill>
                  <a:srgbClr val="F1C232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rgbClr val="E69138"/>
                  </a:solidFill>
                </a:rPr>
                <a:t>프로젝트 진행일정</a:t>
              </a:r>
              <a:endParaRPr sz="1100">
                <a:solidFill>
                  <a:srgbClr val="E69138"/>
                </a:solidFill>
              </a:endParaRPr>
            </a:p>
          </p:txBody>
        </p:sp>
        <p:sp>
          <p:nvSpPr>
            <p:cNvPr id="78" name="Google Shape;78;p14"/>
            <p:cNvSpPr txBox="1"/>
            <p:nvPr/>
          </p:nvSpPr>
          <p:spPr>
            <a:xfrm>
              <a:off x="927800" y="2494976"/>
              <a:ext cx="5991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300" b="1">
                  <a:solidFill>
                    <a:srgbClr val="D9D9D9"/>
                  </a:solidFill>
                </a:rPr>
                <a:t>03</a:t>
              </a:r>
              <a:endParaRPr sz="2300" b="1">
                <a:solidFill>
                  <a:srgbClr val="D9D9D9"/>
                </a:solidFill>
              </a:endParaRPr>
            </a:p>
          </p:txBody>
        </p:sp>
      </p:grpSp>
      <p:grpSp>
        <p:nvGrpSpPr>
          <p:cNvPr id="79" name="Google Shape;79;p14"/>
          <p:cNvGrpSpPr/>
          <p:nvPr/>
        </p:nvGrpSpPr>
        <p:grpSpPr>
          <a:xfrm>
            <a:off x="4226447" y="2743360"/>
            <a:ext cx="3696349" cy="661203"/>
            <a:chOff x="2722697" y="3397085"/>
            <a:chExt cx="3696349" cy="661203"/>
          </a:xfrm>
        </p:grpSpPr>
        <p:sp>
          <p:nvSpPr>
            <p:cNvPr id="80" name="Google Shape;80;p14"/>
            <p:cNvSpPr txBox="1"/>
            <p:nvPr/>
          </p:nvSpPr>
          <p:spPr>
            <a:xfrm>
              <a:off x="3093546" y="3427088"/>
              <a:ext cx="3325500" cy="63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solidFill>
                    <a:srgbClr val="E69138"/>
                  </a:solidFill>
                </a:rPr>
                <a:t>S</a:t>
              </a:r>
              <a:r>
                <a:rPr lang="ko" sz="1100">
                  <a:solidFill>
                    <a:schemeClr val="lt1"/>
                  </a:solidFill>
                </a:rPr>
                <a:t>ystem flow on event management</a:t>
              </a:r>
              <a:endParaRPr sz="1800" b="1">
                <a:solidFill>
                  <a:srgbClr val="F1C232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rgbClr val="E69138"/>
                  </a:solidFill>
                </a:rPr>
                <a:t>거래 및 행사관리 시스템 흐름 </a:t>
              </a:r>
              <a:endParaRPr sz="1100">
                <a:solidFill>
                  <a:srgbClr val="E69138"/>
                </a:solidFill>
              </a:endParaRPr>
            </a:p>
          </p:txBody>
        </p:sp>
        <p:sp>
          <p:nvSpPr>
            <p:cNvPr id="81" name="Google Shape;81;p14"/>
            <p:cNvSpPr txBox="1"/>
            <p:nvPr/>
          </p:nvSpPr>
          <p:spPr>
            <a:xfrm>
              <a:off x="2722697" y="3397085"/>
              <a:ext cx="5208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300" b="1">
                  <a:solidFill>
                    <a:srgbClr val="D9D9D9"/>
                  </a:solidFill>
                </a:rPr>
                <a:t>04</a:t>
              </a:r>
              <a:endParaRPr sz="2300" b="1">
                <a:solidFill>
                  <a:srgbClr val="D9D9D9"/>
                </a:solidFill>
              </a:endParaRPr>
            </a:p>
          </p:txBody>
        </p:sp>
      </p:grpSp>
      <p:sp>
        <p:nvSpPr>
          <p:cNvPr id="82" name="Google Shape;82;p14"/>
          <p:cNvSpPr/>
          <p:nvPr/>
        </p:nvSpPr>
        <p:spPr>
          <a:xfrm>
            <a:off x="4052122" y="2860250"/>
            <a:ext cx="190500" cy="168600"/>
          </a:xfrm>
          <a:prstGeom prst="ellipse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14"/>
          <p:cNvGrpSpPr/>
          <p:nvPr/>
        </p:nvGrpSpPr>
        <p:grpSpPr>
          <a:xfrm>
            <a:off x="2190825" y="1785825"/>
            <a:ext cx="2851821" cy="631200"/>
            <a:chOff x="947051" y="3424722"/>
            <a:chExt cx="3474864" cy="631200"/>
          </a:xfrm>
        </p:grpSpPr>
        <p:sp>
          <p:nvSpPr>
            <p:cNvPr id="84" name="Google Shape;84;p14"/>
            <p:cNvSpPr txBox="1"/>
            <p:nvPr/>
          </p:nvSpPr>
          <p:spPr>
            <a:xfrm>
              <a:off x="1421615" y="3424722"/>
              <a:ext cx="3000300" cy="63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>
                  <a:solidFill>
                    <a:srgbClr val="E69138"/>
                  </a:solidFill>
                </a:rPr>
                <a:t>C</a:t>
              </a:r>
              <a:r>
                <a:rPr lang="ko" sz="1100">
                  <a:solidFill>
                    <a:schemeClr val="lt1"/>
                  </a:solidFill>
                </a:rPr>
                <a:t>onsult of ER win program </a:t>
              </a:r>
              <a:endParaRPr sz="1800" b="1">
                <a:solidFill>
                  <a:srgbClr val="F1C232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rgbClr val="E69138"/>
                  </a:solidFill>
                </a:rPr>
                <a:t>설계구현 ER Diagram </a:t>
              </a:r>
              <a:endParaRPr sz="1100">
                <a:solidFill>
                  <a:srgbClr val="E69138"/>
                </a:solidFill>
              </a:endParaRPr>
            </a:p>
          </p:txBody>
        </p:sp>
        <p:sp>
          <p:nvSpPr>
            <p:cNvPr id="85" name="Google Shape;85;p14"/>
            <p:cNvSpPr txBox="1"/>
            <p:nvPr/>
          </p:nvSpPr>
          <p:spPr>
            <a:xfrm>
              <a:off x="947051" y="3440947"/>
              <a:ext cx="673200" cy="53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300" b="1">
                  <a:solidFill>
                    <a:srgbClr val="D9D9D9"/>
                  </a:solidFill>
                </a:rPr>
                <a:t>05</a:t>
              </a:r>
              <a:endParaRPr sz="2300" b="1">
                <a:solidFill>
                  <a:srgbClr val="D9D9D9"/>
                </a:solidFill>
              </a:endParaRPr>
            </a:p>
          </p:txBody>
        </p:sp>
      </p:grpSp>
      <p:sp>
        <p:nvSpPr>
          <p:cNvPr id="86" name="Google Shape;86;p14"/>
          <p:cNvSpPr/>
          <p:nvPr/>
        </p:nvSpPr>
        <p:spPr>
          <a:xfrm>
            <a:off x="4939297" y="2283275"/>
            <a:ext cx="190500" cy="168600"/>
          </a:xfrm>
          <a:prstGeom prst="ellipse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4"/>
          <p:cNvSpPr/>
          <p:nvPr/>
        </p:nvSpPr>
        <p:spPr>
          <a:xfrm>
            <a:off x="6112547" y="1460100"/>
            <a:ext cx="190500" cy="168600"/>
          </a:xfrm>
          <a:prstGeom prst="ellipse">
            <a:avLst/>
          </a:prstGeom>
          <a:solidFill>
            <a:srgbClr val="E691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4"/>
          <p:cNvSpPr txBox="1"/>
          <p:nvPr/>
        </p:nvSpPr>
        <p:spPr>
          <a:xfrm>
            <a:off x="3676000" y="874500"/>
            <a:ext cx="27171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>
                <a:solidFill>
                  <a:srgbClr val="E69138"/>
                </a:solidFill>
              </a:rPr>
              <a:t>D</a:t>
            </a:r>
            <a:r>
              <a:rPr lang="ko" sz="1100">
                <a:solidFill>
                  <a:schemeClr val="lt1"/>
                </a:solidFill>
              </a:rPr>
              <a:t>escript to SQL &amp; PLSQL </a:t>
            </a:r>
            <a:endParaRPr sz="1800" b="1">
              <a:solidFill>
                <a:srgbClr val="F1C23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rgbClr val="E69138"/>
                </a:solidFill>
              </a:rPr>
              <a:t>SQL, PL/SQL 기능소개 </a:t>
            </a:r>
            <a:endParaRPr sz="1100">
              <a:solidFill>
                <a:srgbClr val="E69138"/>
              </a:solidFill>
            </a:endParaRPr>
          </a:p>
        </p:txBody>
      </p:sp>
      <p:sp>
        <p:nvSpPr>
          <p:cNvPr id="89" name="Google Shape;89;p14"/>
          <p:cNvSpPr txBox="1"/>
          <p:nvPr/>
        </p:nvSpPr>
        <p:spPr>
          <a:xfrm>
            <a:off x="3325514" y="834726"/>
            <a:ext cx="5526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 b="1">
                <a:solidFill>
                  <a:srgbClr val="D9D9D9"/>
                </a:solidFill>
              </a:rPr>
              <a:t>06</a:t>
            </a:r>
            <a:endParaRPr sz="2300" b="1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2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284925"/>
            <a:ext cx="9144000" cy="6123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Google Shape;327;p32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28" name="Google Shape;328;p32"/>
          <p:cNvSpPr txBox="1"/>
          <p:nvPr/>
        </p:nvSpPr>
        <p:spPr>
          <a:xfrm>
            <a:off x="8060792" y="277548"/>
            <a:ext cx="704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329" name="Google Shape;329;p32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4. </a:t>
            </a:r>
            <a:r>
              <a:rPr lang="ko" sz="2600" b="1">
                <a:solidFill>
                  <a:schemeClr val="accent4"/>
                </a:solidFill>
              </a:rPr>
              <a:t>거래처 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거래처정보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330" name="Google Shape;330;p32"/>
          <p:cNvSpPr txBox="1"/>
          <p:nvPr/>
        </p:nvSpPr>
        <p:spPr>
          <a:xfrm>
            <a:off x="228600" y="726925"/>
            <a:ext cx="8440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결제 여부가 N인 결제건 중 2023/12/04 기준 견적요청일이 2개월 이상 지난 건에 대한 거래처 및 거래처담당자 정보, 견적요청일자 조회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331" name="Google Shape;331;p32"/>
          <p:cNvSpPr txBox="1"/>
          <p:nvPr/>
        </p:nvSpPr>
        <p:spPr>
          <a:xfrm>
            <a:off x="310875" y="1137950"/>
            <a:ext cx="8454300" cy="3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l.l_pay_ck </a:t>
            </a:r>
            <a:r>
              <a:rPr lang="ko" sz="1100">
                <a:solidFill>
                  <a:srgbClr val="92D050"/>
                </a:solidFill>
              </a:rPr>
              <a:t>"결제여부"</a:t>
            </a:r>
            <a:r>
              <a:rPr lang="ko" sz="1100">
                <a:solidFill>
                  <a:schemeClr val="lt1"/>
                </a:solidFill>
              </a:rPr>
              <a:t>, ei.e_name </a:t>
            </a:r>
            <a:r>
              <a:rPr lang="ko" sz="1100">
                <a:solidFill>
                  <a:srgbClr val="92D050"/>
                </a:solidFill>
              </a:rPr>
              <a:t>"행사명"</a:t>
            </a:r>
            <a:r>
              <a:rPr lang="ko" sz="1100">
                <a:solidFill>
                  <a:schemeClr val="lt1"/>
                </a:solidFill>
              </a:rPr>
              <a:t>, o.cm_1st_name </a:t>
            </a:r>
            <a:r>
              <a:rPr lang="ko" sz="1100">
                <a:solidFill>
                  <a:srgbClr val="92D050"/>
                </a:solidFill>
              </a:rPr>
              <a:t>"거래처구분"</a:t>
            </a:r>
            <a:r>
              <a:rPr lang="ko" sz="1100">
                <a:solidFill>
                  <a:schemeClr val="lt1"/>
                </a:solidFill>
              </a:rPr>
              <a:t>, c.cm_name </a:t>
            </a:r>
            <a:r>
              <a:rPr lang="ko" sz="1100">
                <a:solidFill>
                  <a:srgbClr val="92D050"/>
                </a:solidFill>
              </a:rPr>
              <a:t>"거래처"</a:t>
            </a:r>
            <a:r>
              <a:rPr lang="ko" sz="1100">
                <a:solidFill>
                  <a:schemeClr val="lt1"/>
                </a:solidFill>
              </a:rPr>
              <a:t>,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       c.cm_repre_name </a:t>
            </a:r>
            <a:r>
              <a:rPr lang="ko" sz="1100">
                <a:solidFill>
                  <a:srgbClr val="92D050"/>
                </a:solidFill>
              </a:rPr>
              <a:t>"담당자"</a:t>
            </a:r>
            <a:r>
              <a:rPr lang="ko" sz="1100">
                <a:solidFill>
                  <a:schemeClr val="lt1"/>
                </a:solidFill>
              </a:rPr>
              <a:t>, c.cm_repre_tel </a:t>
            </a:r>
            <a:r>
              <a:rPr lang="ko" sz="1100">
                <a:solidFill>
                  <a:srgbClr val="92D050"/>
                </a:solidFill>
              </a:rPr>
              <a:t>"담당자전화번호"</a:t>
            </a:r>
            <a:r>
              <a:rPr lang="ko" sz="1100">
                <a:solidFill>
                  <a:schemeClr val="lt1"/>
                </a:solidFill>
              </a:rPr>
              <a:t>, d.ls_s_date </a:t>
            </a:r>
            <a:r>
              <a:rPr lang="ko" sz="1100">
                <a:solidFill>
                  <a:srgbClr val="92D050"/>
                </a:solidFill>
              </a:rPr>
              <a:t>"견적요청일"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l_pay l, ls_d d, ld_info i, cm c, cm_2nd_class t, cm_1st_class o, ct_info ci, e_info ei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l_pay_ck=</a:t>
            </a:r>
            <a:r>
              <a:rPr lang="ko" sz="1100">
                <a:solidFill>
                  <a:srgbClr val="92D050"/>
                </a:solidFill>
              </a:rPr>
              <a:t>'N‘</a:t>
            </a:r>
            <a:endParaRPr sz="1100">
              <a:solidFill>
                <a:srgbClr val="92D05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92D050"/>
                </a:solidFill>
              </a:rPr>
              <a:t>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d.ls_d_code=l.ls_d_code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i.ld_code=d.ld_code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c.cm_code=i.cm_code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t.cm_2nd_code=c.cm_2nd_code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o.cm_1st_code=t.cm_1st_code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ci.ct_code=d.ct_code </a:t>
            </a:r>
            <a:br>
              <a:rPr lang="ko" sz="1100">
                <a:solidFill>
                  <a:schemeClr val="lt1"/>
                </a:solidFill>
              </a:rPr>
            </a:br>
            <a:r>
              <a:rPr lang="ko" sz="1100">
                <a:solidFill>
                  <a:schemeClr val="lt1"/>
                </a:solidFill>
              </a:rPr>
              <a:t>	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ei.e_code=ci.e_code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d.ls_s_date&lt;add_months(sysdate,-2)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group by</a:t>
            </a:r>
            <a:r>
              <a:rPr lang="ko" sz="1100">
                <a:solidFill>
                  <a:schemeClr val="lt1"/>
                </a:solidFill>
              </a:rPr>
              <a:t> ei.e_name, c.cm_name, c.cm_repre_name, c.cm_repre_tel, d.ls_s_date, l.l_pay_ck, o.cm_1st_name 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union all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r.ri_pay_ck </a:t>
            </a:r>
            <a:r>
              <a:rPr lang="ko" sz="1100">
                <a:solidFill>
                  <a:srgbClr val="92D050"/>
                </a:solidFill>
              </a:rPr>
              <a:t>"결제여부"</a:t>
            </a:r>
            <a:r>
              <a:rPr lang="ko" sz="1100">
                <a:solidFill>
                  <a:schemeClr val="lt1"/>
                </a:solidFill>
              </a:rPr>
              <a:t>, ei.e_name </a:t>
            </a:r>
            <a:r>
              <a:rPr lang="ko" sz="1100">
                <a:solidFill>
                  <a:srgbClr val="92D050"/>
                </a:solidFill>
              </a:rPr>
              <a:t>"행사명"</a:t>
            </a:r>
            <a:r>
              <a:rPr lang="ko" sz="1100">
                <a:solidFill>
                  <a:schemeClr val="lt1"/>
                </a:solidFill>
              </a:rPr>
              <a:t>, o.cm_1st_name </a:t>
            </a:r>
            <a:r>
              <a:rPr lang="ko" sz="1100">
                <a:solidFill>
                  <a:srgbClr val="92D050"/>
                </a:solidFill>
              </a:rPr>
              <a:t>"거래처구분"</a:t>
            </a:r>
            <a:r>
              <a:rPr lang="ko" sz="1100">
                <a:solidFill>
                  <a:schemeClr val="lt1"/>
                </a:solidFill>
              </a:rPr>
              <a:t>, c.cm_name </a:t>
            </a:r>
            <a:r>
              <a:rPr lang="ko" sz="1100">
                <a:solidFill>
                  <a:srgbClr val="92D050"/>
                </a:solidFill>
              </a:rPr>
              <a:t>"거래처"</a:t>
            </a:r>
            <a:r>
              <a:rPr lang="ko" sz="1100">
                <a:solidFill>
                  <a:schemeClr val="lt1"/>
                </a:solidFill>
              </a:rPr>
              <a:t>,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       c.cm_repre_name </a:t>
            </a:r>
            <a:r>
              <a:rPr lang="ko" sz="1100">
                <a:solidFill>
                  <a:srgbClr val="92D050"/>
                </a:solidFill>
              </a:rPr>
              <a:t>"담당자"</a:t>
            </a:r>
            <a:r>
              <a:rPr lang="ko" sz="1100">
                <a:solidFill>
                  <a:schemeClr val="lt1"/>
                </a:solidFill>
              </a:rPr>
              <a:t>, c.cm_repre_tel </a:t>
            </a:r>
            <a:r>
              <a:rPr lang="ko" sz="1100">
                <a:solidFill>
                  <a:srgbClr val="92D050"/>
                </a:solidFill>
              </a:rPr>
              <a:t>"담당자전화번호"</a:t>
            </a:r>
            <a:r>
              <a:rPr lang="ko" sz="1100">
                <a:solidFill>
                  <a:schemeClr val="lt1"/>
                </a:solidFill>
              </a:rPr>
              <a:t>, rd.rs_s_date </a:t>
            </a:r>
            <a:r>
              <a:rPr lang="ko" sz="1100">
                <a:solidFill>
                  <a:srgbClr val="92D050"/>
                </a:solidFill>
              </a:rPr>
              <a:t>"견적요청일"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ri_pay r, rs_d rd, ri_info ri, cm c, cm_2nd_class t, cm_1st_class o, ct_info ci, e_info ei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ri_pay_ck=</a:t>
            </a:r>
            <a:r>
              <a:rPr lang="ko" sz="1100">
                <a:solidFill>
                  <a:srgbClr val="92D050"/>
                </a:solidFill>
              </a:rPr>
              <a:t>'N'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E6F61"/>
                </a:solidFill>
              </a:rPr>
              <a:t>   and</a:t>
            </a:r>
            <a:r>
              <a:rPr lang="ko" sz="1100">
                <a:solidFill>
                  <a:schemeClr val="lt1"/>
                </a:solidFill>
              </a:rPr>
              <a:t> rd.rs_d_code=r.rs_d_code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ri.ri_code=rd.ri_code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c.cm_code=ri.cm_code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t.cm_2nd_code=c.cm_2nd_code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o.cm_1st_code=t.cm_1st_code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ci.ct_code=rd.ct_code </a:t>
            </a:r>
            <a:br>
              <a:rPr lang="ko" sz="1100">
                <a:solidFill>
                  <a:schemeClr val="lt1"/>
                </a:solidFill>
              </a:rPr>
            </a:br>
            <a:r>
              <a:rPr lang="ko" sz="1100">
                <a:solidFill>
                  <a:schemeClr val="lt1"/>
                </a:solidFill>
              </a:rPr>
              <a:t>	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ei.e_code=ci.e_code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rd.rs_s_date&lt;add_months(sysdate,-2)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group by </a:t>
            </a:r>
            <a:r>
              <a:rPr lang="ko" sz="1100">
                <a:solidFill>
                  <a:schemeClr val="lt1"/>
                </a:solidFill>
              </a:rPr>
              <a:t>ei.e_name, c.cm_name, c.cm_repre_name, c.cm_repre_tel, rd.rs_s_date, r.ri_pay_ck, o.cm_1st_name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order by </a:t>
            </a:r>
            <a:r>
              <a:rPr lang="ko" sz="1100">
                <a:solidFill>
                  <a:schemeClr val="lt1"/>
                </a:solidFill>
              </a:rPr>
              <a:t>2, 7;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6" name="Google Shape;336;p33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37" name="Google Shape;337;p33"/>
          <p:cNvSpPr txBox="1"/>
          <p:nvPr/>
        </p:nvSpPr>
        <p:spPr>
          <a:xfrm>
            <a:off x="8060792" y="277548"/>
            <a:ext cx="704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338" name="Google Shape;338;p33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4. </a:t>
            </a:r>
            <a:r>
              <a:rPr lang="ko" sz="2600" b="1">
                <a:solidFill>
                  <a:schemeClr val="accent4"/>
                </a:solidFill>
              </a:rPr>
              <a:t>거래처 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거래처정보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339" name="Google Shape;339;p33"/>
          <p:cNvSpPr txBox="1"/>
          <p:nvPr/>
        </p:nvSpPr>
        <p:spPr>
          <a:xfrm>
            <a:off x="228600" y="726925"/>
            <a:ext cx="8440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결제 여부가 N인 결제건 중 2023/12/04 기준 견적요청일이 2개월 이상 지난 건에 대한 거래처 및 거래처담당자 정보, 견적요청일자 조회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340" name="Google Shape;340;p33"/>
          <p:cNvSpPr txBox="1"/>
          <p:nvPr/>
        </p:nvSpPr>
        <p:spPr>
          <a:xfrm>
            <a:off x="310875" y="1137950"/>
            <a:ext cx="8454300" cy="3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l.l_pay_ck </a:t>
            </a:r>
            <a:r>
              <a:rPr lang="ko" sz="1100">
                <a:solidFill>
                  <a:srgbClr val="92D050"/>
                </a:solidFill>
              </a:rPr>
              <a:t>"결제여부"</a:t>
            </a:r>
            <a:r>
              <a:rPr lang="ko" sz="1100">
                <a:solidFill>
                  <a:schemeClr val="lt1"/>
                </a:solidFill>
              </a:rPr>
              <a:t>, ei.e_name </a:t>
            </a:r>
            <a:r>
              <a:rPr lang="ko" sz="1100">
                <a:solidFill>
                  <a:srgbClr val="92D050"/>
                </a:solidFill>
              </a:rPr>
              <a:t>"행사명"</a:t>
            </a:r>
            <a:r>
              <a:rPr lang="ko" sz="1100">
                <a:solidFill>
                  <a:schemeClr val="lt1"/>
                </a:solidFill>
              </a:rPr>
              <a:t>, o.cm_1st_name </a:t>
            </a:r>
            <a:r>
              <a:rPr lang="ko" sz="1100">
                <a:solidFill>
                  <a:srgbClr val="92D050"/>
                </a:solidFill>
              </a:rPr>
              <a:t>"거래처구분"</a:t>
            </a:r>
            <a:r>
              <a:rPr lang="ko" sz="1100">
                <a:solidFill>
                  <a:schemeClr val="lt1"/>
                </a:solidFill>
              </a:rPr>
              <a:t>, c.cm_name </a:t>
            </a:r>
            <a:r>
              <a:rPr lang="ko" sz="1100">
                <a:solidFill>
                  <a:srgbClr val="92D050"/>
                </a:solidFill>
              </a:rPr>
              <a:t>"거래처"</a:t>
            </a:r>
            <a:r>
              <a:rPr lang="ko" sz="1100">
                <a:solidFill>
                  <a:schemeClr val="lt1"/>
                </a:solidFill>
              </a:rPr>
              <a:t>,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       c.cm_repre_name </a:t>
            </a:r>
            <a:r>
              <a:rPr lang="ko" sz="1100">
                <a:solidFill>
                  <a:srgbClr val="92D050"/>
                </a:solidFill>
              </a:rPr>
              <a:t>"담당자"</a:t>
            </a:r>
            <a:r>
              <a:rPr lang="ko" sz="1100">
                <a:solidFill>
                  <a:schemeClr val="lt1"/>
                </a:solidFill>
              </a:rPr>
              <a:t>, c.cm_repre_tel </a:t>
            </a:r>
            <a:r>
              <a:rPr lang="ko" sz="1100">
                <a:solidFill>
                  <a:srgbClr val="92D050"/>
                </a:solidFill>
              </a:rPr>
              <a:t>"담당자전화번호"</a:t>
            </a:r>
            <a:r>
              <a:rPr lang="ko" sz="1100">
                <a:solidFill>
                  <a:schemeClr val="lt1"/>
                </a:solidFill>
              </a:rPr>
              <a:t>, d.ls_s_date </a:t>
            </a:r>
            <a:r>
              <a:rPr lang="ko" sz="1100">
                <a:solidFill>
                  <a:srgbClr val="92D050"/>
                </a:solidFill>
              </a:rPr>
              <a:t>"견적요청일"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l_pay l, ls_d d, ld_info i, cm c, cm_2nd_class t, cm_1st_class o, ct_info ci, e_info ei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l_pay_ck=</a:t>
            </a:r>
            <a:r>
              <a:rPr lang="ko" sz="1100">
                <a:solidFill>
                  <a:srgbClr val="92D050"/>
                </a:solidFill>
              </a:rPr>
              <a:t>'N‘</a:t>
            </a:r>
            <a:endParaRPr sz="1100">
              <a:solidFill>
                <a:srgbClr val="92D05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92D050"/>
                </a:solidFill>
              </a:rPr>
              <a:t>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d.ls_d_code=l.ls_d_code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i.ld_code=d.ld_code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c.cm_code=i.cm_code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t.cm_2nd_code=c.cm_2nd_code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o.cm_1st_code=t.cm_1st_code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ci.ct_code=d.ct_code </a:t>
            </a:r>
            <a:br>
              <a:rPr lang="ko" sz="1100">
                <a:solidFill>
                  <a:schemeClr val="lt1"/>
                </a:solidFill>
              </a:rPr>
            </a:br>
            <a:r>
              <a:rPr lang="ko" sz="1100">
                <a:solidFill>
                  <a:schemeClr val="lt1"/>
                </a:solidFill>
              </a:rPr>
              <a:t>	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ei.e_code=ci.e_code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d.ls_s_date&lt;add_months(sysdate,-2)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group by</a:t>
            </a:r>
            <a:r>
              <a:rPr lang="ko" sz="1100">
                <a:solidFill>
                  <a:schemeClr val="lt1"/>
                </a:solidFill>
              </a:rPr>
              <a:t> ei.e_name, c.cm_name, c.cm_repre_name, c.cm_repre_tel, d.ls_s_date, l.l_pay_ck, o.cm_1st_name 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union all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r.ri_pay_ck </a:t>
            </a:r>
            <a:r>
              <a:rPr lang="ko" sz="1100">
                <a:solidFill>
                  <a:srgbClr val="92D050"/>
                </a:solidFill>
              </a:rPr>
              <a:t>"결제여부"</a:t>
            </a:r>
            <a:r>
              <a:rPr lang="ko" sz="1100">
                <a:solidFill>
                  <a:schemeClr val="lt1"/>
                </a:solidFill>
              </a:rPr>
              <a:t>, ei.e_name </a:t>
            </a:r>
            <a:r>
              <a:rPr lang="ko" sz="1100">
                <a:solidFill>
                  <a:srgbClr val="92D050"/>
                </a:solidFill>
              </a:rPr>
              <a:t>"행사명"</a:t>
            </a:r>
            <a:r>
              <a:rPr lang="ko" sz="1100">
                <a:solidFill>
                  <a:schemeClr val="lt1"/>
                </a:solidFill>
              </a:rPr>
              <a:t>, o.cm_1st_name </a:t>
            </a:r>
            <a:r>
              <a:rPr lang="ko" sz="1100">
                <a:solidFill>
                  <a:srgbClr val="92D050"/>
                </a:solidFill>
              </a:rPr>
              <a:t>"거래처구분"</a:t>
            </a:r>
            <a:r>
              <a:rPr lang="ko" sz="1100">
                <a:solidFill>
                  <a:schemeClr val="lt1"/>
                </a:solidFill>
              </a:rPr>
              <a:t>, c.cm_name </a:t>
            </a:r>
            <a:r>
              <a:rPr lang="ko" sz="1100">
                <a:solidFill>
                  <a:srgbClr val="92D050"/>
                </a:solidFill>
              </a:rPr>
              <a:t>"거래처"</a:t>
            </a:r>
            <a:r>
              <a:rPr lang="ko" sz="1100">
                <a:solidFill>
                  <a:schemeClr val="lt1"/>
                </a:solidFill>
              </a:rPr>
              <a:t>,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       c.cm_repre_name </a:t>
            </a:r>
            <a:r>
              <a:rPr lang="ko" sz="1100">
                <a:solidFill>
                  <a:srgbClr val="92D050"/>
                </a:solidFill>
              </a:rPr>
              <a:t>"담당자"</a:t>
            </a:r>
            <a:r>
              <a:rPr lang="ko" sz="1100">
                <a:solidFill>
                  <a:schemeClr val="lt1"/>
                </a:solidFill>
              </a:rPr>
              <a:t>, c.cm_repre_tel </a:t>
            </a:r>
            <a:r>
              <a:rPr lang="ko" sz="1100">
                <a:solidFill>
                  <a:srgbClr val="92D050"/>
                </a:solidFill>
              </a:rPr>
              <a:t>"담당자전화번호"</a:t>
            </a:r>
            <a:r>
              <a:rPr lang="ko" sz="1100">
                <a:solidFill>
                  <a:schemeClr val="lt1"/>
                </a:solidFill>
              </a:rPr>
              <a:t>, rd.rs_s_date </a:t>
            </a:r>
            <a:r>
              <a:rPr lang="ko" sz="1100">
                <a:solidFill>
                  <a:srgbClr val="92D050"/>
                </a:solidFill>
              </a:rPr>
              <a:t>"견적요청일"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ri_pay r, rs_d rd, ri_info ri, cm c, cm_2nd_class t, cm_1st_class o, ct_info ci, e_info ei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ri_pay_ck=</a:t>
            </a:r>
            <a:r>
              <a:rPr lang="ko" sz="1100">
                <a:solidFill>
                  <a:srgbClr val="92D050"/>
                </a:solidFill>
              </a:rPr>
              <a:t>'N'</a:t>
            </a:r>
            <a:endParaRPr sz="11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FE6F61"/>
                </a:solidFill>
              </a:rPr>
              <a:t>   and</a:t>
            </a:r>
            <a:r>
              <a:rPr lang="ko" sz="1100">
                <a:solidFill>
                  <a:schemeClr val="lt1"/>
                </a:solidFill>
              </a:rPr>
              <a:t> rd.rs_d_code=r.rs_d_code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ri.ri_code=rd.ri_code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c.cm_code=ri.cm_code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t.cm_2nd_code=c.cm_2nd_code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o.cm_1st_code=t.cm_1st_code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ci.ct_code=rd.ct_code </a:t>
            </a:r>
            <a:br>
              <a:rPr lang="ko" sz="1100">
                <a:solidFill>
                  <a:schemeClr val="lt1"/>
                </a:solidFill>
              </a:rPr>
            </a:br>
            <a:r>
              <a:rPr lang="ko" sz="1100">
                <a:solidFill>
                  <a:schemeClr val="lt1"/>
                </a:solidFill>
              </a:rPr>
              <a:t>	  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ei.e_code=ci.e_code </a:t>
            </a:r>
            <a:r>
              <a:rPr lang="ko" sz="1100">
                <a:solidFill>
                  <a:srgbClr val="FE6F61"/>
                </a:solidFill>
              </a:rPr>
              <a:t>and</a:t>
            </a:r>
            <a:r>
              <a:rPr lang="ko" sz="1100">
                <a:solidFill>
                  <a:schemeClr val="lt1"/>
                </a:solidFill>
              </a:rPr>
              <a:t> rd.rs_s_date&lt;add_months(sysdate,-2)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group by </a:t>
            </a:r>
            <a:r>
              <a:rPr lang="ko" sz="1100">
                <a:solidFill>
                  <a:schemeClr val="lt1"/>
                </a:solidFill>
              </a:rPr>
              <a:t>ei.e_name, c.cm_name, c.cm_repre_name, c.cm_repre_tel, rd.rs_s_date, r.ri_pay_ck, o.cm_1st_name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order by </a:t>
            </a:r>
            <a:r>
              <a:rPr lang="ko" sz="1100">
                <a:solidFill>
                  <a:schemeClr val="lt1"/>
                </a:solidFill>
              </a:rPr>
              <a:t>2, 7;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41" name="Google Shape;341;p33"/>
          <p:cNvSpPr/>
          <p:nvPr/>
        </p:nvSpPr>
        <p:spPr>
          <a:xfrm>
            <a:off x="2" y="0"/>
            <a:ext cx="9144000" cy="5143500"/>
          </a:xfrm>
          <a:prstGeom prst="rect">
            <a:avLst/>
          </a:prstGeom>
          <a:solidFill>
            <a:srgbClr val="666666">
              <a:alpha val="79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2" name="Google Shape;34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01" y="1449355"/>
            <a:ext cx="8639998" cy="300359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3"/>
          <p:cNvSpPr/>
          <p:nvPr/>
        </p:nvSpPr>
        <p:spPr>
          <a:xfrm>
            <a:off x="252000" y="1065625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결과 화면</a:t>
            </a:r>
            <a:endParaRPr sz="12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34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9" name="Google Shape;349;p34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50" name="Google Shape;350;p34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5. </a:t>
            </a:r>
            <a:r>
              <a:rPr lang="ko" sz="2600" b="1">
                <a:solidFill>
                  <a:schemeClr val="accent4"/>
                </a:solidFill>
              </a:rPr>
              <a:t>견적 및 결제 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결제정보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351" name="Google Shape;351;p34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352" name="Google Shape;352;p34"/>
          <p:cNvSpPr txBox="1"/>
          <p:nvPr/>
        </p:nvSpPr>
        <p:spPr>
          <a:xfrm>
            <a:off x="228600" y="726925"/>
            <a:ext cx="8440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행사명 입력 시, 지출 금액이 가장 높은 렌탈 거래처 및 인력 거래처와 해당 비용을 출력하는 프로시저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353" name="Google Shape;353;p34"/>
          <p:cNvSpPr txBox="1"/>
          <p:nvPr/>
        </p:nvSpPr>
        <p:spPr>
          <a:xfrm>
            <a:off x="310875" y="1137950"/>
            <a:ext cx="8454300" cy="384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SQL&gt;   </a:t>
            </a:r>
            <a:r>
              <a:rPr lang="ko" sz="1000">
                <a:solidFill>
                  <a:srgbClr val="00B0F0"/>
                </a:solidFill>
              </a:rPr>
              <a:t>create</a:t>
            </a:r>
            <a:r>
              <a:rPr lang="ko" sz="1000">
                <a:solidFill>
                  <a:schemeClr val="lt1"/>
                </a:solidFill>
              </a:rPr>
              <a:t> or </a:t>
            </a:r>
            <a:r>
              <a:rPr lang="ko" sz="1000">
                <a:solidFill>
                  <a:srgbClr val="00B0F0"/>
                </a:solidFill>
              </a:rPr>
              <a:t>replace procedure </a:t>
            </a:r>
            <a:r>
              <a:rPr lang="ko" sz="1000">
                <a:solidFill>
                  <a:schemeClr val="lt1"/>
                </a:solidFill>
              </a:rPr>
              <a:t>p_cm_cost(v_e_name </a:t>
            </a:r>
            <a:r>
              <a:rPr lang="ko" sz="1000">
                <a:solidFill>
                  <a:srgbClr val="FE6F61"/>
                </a:solidFill>
              </a:rPr>
              <a:t>in</a:t>
            </a:r>
            <a:r>
              <a:rPr lang="ko" sz="1000">
                <a:solidFill>
                  <a:schemeClr val="lt1"/>
                </a:solidFill>
              </a:rPr>
              <a:t> varchar2, v_cm </a:t>
            </a:r>
            <a:r>
              <a:rPr lang="ko" sz="1000">
                <a:solidFill>
                  <a:srgbClr val="00B0F0"/>
                </a:solidFill>
              </a:rPr>
              <a:t>out</a:t>
            </a:r>
            <a:r>
              <a:rPr lang="ko" sz="1000">
                <a:solidFill>
                  <a:schemeClr val="lt1"/>
                </a:solidFill>
              </a:rPr>
              <a:t> varchar2)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is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v_max_lcm cm.cm_name%</a:t>
            </a:r>
            <a:r>
              <a:rPr lang="ko" sz="1000">
                <a:solidFill>
                  <a:srgbClr val="00B0F0"/>
                </a:solidFill>
              </a:rPr>
              <a:t>type</a:t>
            </a:r>
            <a:r>
              <a:rPr lang="ko" sz="1000">
                <a:solidFill>
                  <a:schemeClr val="lt1"/>
                </a:solidFill>
              </a:rPr>
              <a:t>; v_max_lcost number;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v_max_rcm cm.cm_name%</a:t>
            </a:r>
            <a:r>
              <a:rPr lang="ko" sz="1000">
                <a:solidFill>
                  <a:srgbClr val="00B0F0"/>
                </a:solidFill>
              </a:rPr>
              <a:t>type</a:t>
            </a:r>
            <a:r>
              <a:rPr lang="ko" sz="1000">
                <a:solidFill>
                  <a:schemeClr val="lt1"/>
                </a:solidFill>
              </a:rPr>
              <a:t>; v_max_rcost number;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begin</a:t>
            </a:r>
            <a:endParaRPr sz="10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select</a:t>
            </a:r>
            <a:r>
              <a:rPr lang="ko" sz="1000">
                <a:solidFill>
                  <a:schemeClr val="lt1"/>
                </a:solidFill>
              </a:rPr>
              <a:t> cm_name, cm_tot </a:t>
            </a:r>
            <a:r>
              <a:rPr lang="ko" sz="1000">
                <a:solidFill>
                  <a:srgbClr val="00B0F0"/>
                </a:solidFill>
              </a:rPr>
              <a:t>into</a:t>
            </a:r>
            <a:r>
              <a:rPr lang="ko" sz="1000">
                <a:solidFill>
                  <a:schemeClr val="lt1"/>
                </a:solidFill>
              </a:rPr>
              <a:t> v_max_rcm, v_max_rcost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from</a:t>
            </a:r>
            <a:r>
              <a:rPr lang="ko" sz="1000">
                <a:solidFill>
                  <a:schemeClr val="lt1"/>
                </a:solidFill>
              </a:rPr>
              <a:t> (</a:t>
            </a:r>
            <a:r>
              <a:rPr lang="ko" sz="1000">
                <a:solidFill>
                  <a:srgbClr val="00B0F0"/>
                </a:solidFill>
              </a:rPr>
              <a:t>select</a:t>
            </a:r>
            <a:r>
              <a:rPr lang="ko" sz="1000">
                <a:solidFill>
                  <a:schemeClr val="lt1"/>
                </a:solidFill>
              </a:rPr>
              <a:t> ei.e_name, cm_name, </a:t>
            </a:r>
            <a:r>
              <a:rPr lang="ko" sz="1000">
                <a:solidFill>
                  <a:srgbClr val="FE6F61"/>
                </a:solidFill>
              </a:rPr>
              <a:t>sum</a:t>
            </a:r>
            <a:r>
              <a:rPr lang="ko" sz="1000">
                <a:solidFill>
                  <a:schemeClr val="lt1"/>
                </a:solidFill>
              </a:rPr>
              <a:t>(ri_tot_pay) cm_tot </a:t>
            </a:r>
            <a:r>
              <a:rPr lang="ko" sz="1000">
                <a:solidFill>
                  <a:srgbClr val="00B0F0"/>
                </a:solidFill>
              </a:rPr>
              <a:t>from</a:t>
            </a:r>
            <a:r>
              <a:rPr lang="ko" sz="1000">
                <a:solidFill>
                  <a:schemeClr val="lt1"/>
                </a:solidFill>
              </a:rPr>
              <a:t> e_info ei, ct_info ci, rs_d rd, ri_pay rp, ri_info ri, cm cm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         </a:t>
            </a:r>
            <a:r>
              <a:rPr lang="ko" sz="1000">
                <a:solidFill>
                  <a:srgbClr val="00B0F0"/>
                </a:solidFill>
              </a:rPr>
              <a:t>where</a:t>
            </a:r>
            <a:r>
              <a:rPr lang="ko" sz="1000">
                <a:solidFill>
                  <a:schemeClr val="lt1"/>
                </a:solidFill>
              </a:rPr>
              <a:t> ei.e_code=ci.e_code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ci.ct_code=rd.ct_code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rd.rs_d_code=rp.rs_d_code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ri.ri_code=rd.ri_code</a:t>
            </a:r>
            <a:endParaRPr sz="1000">
              <a:solidFill>
                <a:schemeClr val="lt1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cm.cm_code=ri.cm_code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ei.e_name=v_e_name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ri_pay_ck=</a:t>
            </a:r>
            <a:r>
              <a:rPr lang="ko" sz="1000">
                <a:solidFill>
                  <a:srgbClr val="92D050"/>
                </a:solidFill>
              </a:rPr>
              <a:t>'Y‘</a:t>
            </a:r>
            <a:endParaRPr sz="1000">
              <a:solidFill>
                <a:srgbClr val="92D050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group by </a:t>
            </a:r>
            <a:r>
              <a:rPr lang="ko" sz="1000">
                <a:solidFill>
                  <a:schemeClr val="lt1"/>
                </a:solidFill>
              </a:rPr>
              <a:t>ei.e_name, cm.cm_name </a:t>
            </a:r>
            <a:r>
              <a:rPr lang="ko" sz="1000">
                <a:solidFill>
                  <a:srgbClr val="00B0F0"/>
                </a:solidFill>
              </a:rPr>
              <a:t>order by </a:t>
            </a:r>
            <a:r>
              <a:rPr lang="ko" sz="1000">
                <a:solidFill>
                  <a:schemeClr val="lt1"/>
                </a:solidFill>
              </a:rPr>
              <a:t>3 desc)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where</a:t>
            </a:r>
            <a:r>
              <a:rPr lang="ko" sz="1000">
                <a:solidFill>
                  <a:schemeClr val="lt1"/>
                </a:solidFill>
              </a:rPr>
              <a:t> rownum=1;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select</a:t>
            </a:r>
            <a:r>
              <a:rPr lang="ko" sz="1000">
                <a:solidFill>
                  <a:schemeClr val="lt1"/>
                </a:solidFill>
              </a:rPr>
              <a:t> cm_name, cm_tot </a:t>
            </a:r>
            <a:r>
              <a:rPr lang="ko" sz="1000">
                <a:solidFill>
                  <a:srgbClr val="00B0F0"/>
                </a:solidFill>
              </a:rPr>
              <a:t>into</a:t>
            </a:r>
            <a:r>
              <a:rPr lang="ko" sz="1000">
                <a:solidFill>
                  <a:schemeClr val="lt1"/>
                </a:solidFill>
              </a:rPr>
              <a:t> v_max_lcm, v_max_lcost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from</a:t>
            </a:r>
            <a:r>
              <a:rPr lang="ko" sz="1000">
                <a:solidFill>
                  <a:schemeClr val="lt1"/>
                </a:solidFill>
              </a:rPr>
              <a:t> (</a:t>
            </a:r>
            <a:r>
              <a:rPr lang="ko" sz="1000">
                <a:solidFill>
                  <a:srgbClr val="00B0F0"/>
                </a:solidFill>
              </a:rPr>
              <a:t>select</a:t>
            </a:r>
            <a:r>
              <a:rPr lang="ko" sz="1000">
                <a:solidFill>
                  <a:schemeClr val="lt1"/>
                </a:solidFill>
              </a:rPr>
              <a:t> ei.e_name, cm_name, </a:t>
            </a:r>
            <a:r>
              <a:rPr lang="ko" sz="1000">
                <a:solidFill>
                  <a:srgbClr val="FE6F61"/>
                </a:solidFill>
              </a:rPr>
              <a:t>sum</a:t>
            </a:r>
            <a:r>
              <a:rPr lang="ko" sz="1000">
                <a:solidFill>
                  <a:schemeClr val="lt1"/>
                </a:solidFill>
              </a:rPr>
              <a:t>(l_tot_pay) cm_tot </a:t>
            </a:r>
            <a:r>
              <a:rPr lang="ko" sz="1000">
                <a:solidFill>
                  <a:srgbClr val="00B0F0"/>
                </a:solidFill>
              </a:rPr>
              <a:t>from</a:t>
            </a:r>
            <a:r>
              <a:rPr lang="ko" sz="1000">
                <a:solidFill>
                  <a:schemeClr val="lt1"/>
                </a:solidFill>
              </a:rPr>
              <a:t> e_info ei, ct_info ci, ls_d ld, l_pay lp, ld_info li, cm cm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         </a:t>
            </a:r>
            <a:r>
              <a:rPr lang="ko" sz="1000">
                <a:solidFill>
                  <a:srgbClr val="00B0F0"/>
                </a:solidFill>
              </a:rPr>
              <a:t>where</a:t>
            </a:r>
            <a:r>
              <a:rPr lang="ko" sz="1000">
                <a:solidFill>
                  <a:schemeClr val="lt1"/>
                </a:solidFill>
              </a:rPr>
              <a:t> ei.e_code=ci.e_code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ci.ct_code=ld.ct_code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ld.ls_d_code=lp.ls_d_code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li.ld_code=ld.ld_code</a:t>
            </a:r>
            <a:endParaRPr sz="1000">
              <a:solidFill>
                <a:schemeClr val="lt1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cm.cm_code=li.cm_code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ei.e_name=v_e_name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lp.l_pay_ck=</a:t>
            </a:r>
            <a:r>
              <a:rPr lang="ko" sz="1000">
                <a:solidFill>
                  <a:srgbClr val="92D050"/>
                </a:solidFill>
              </a:rPr>
              <a:t>'Y‘</a:t>
            </a:r>
            <a:endParaRPr sz="1000">
              <a:solidFill>
                <a:srgbClr val="92D050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group by </a:t>
            </a:r>
            <a:r>
              <a:rPr lang="ko" sz="1000">
                <a:solidFill>
                  <a:schemeClr val="lt1"/>
                </a:solidFill>
              </a:rPr>
              <a:t>ei.e_name, cm.cm_name </a:t>
            </a:r>
            <a:r>
              <a:rPr lang="ko" sz="1000">
                <a:solidFill>
                  <a:srgbClr val="00B0F0"/>
                </a:solidFill>
              </a:rPr>
              <a:t>order by </a:t>
            </a:r>
            <a:r>
              <a:rPr lang="ko" sz="1000">
                <a:solidFill>
                  <a:schemeClr val="lt1"/>
                </a:solidFill>
              </a:rPr>
              <a:t>3 desc)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where</a:t>
            </a:r>
            <a:r>
              <a:rPr lang="ko" sz="1000">
                <a:solidFill>
                  <a:schemeClr val="lt1"/>
                </a:solidFill>
              </a:rPr>
              <a:t> rownum=1;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v_cm:=v_e_name||</a:t>
            </a:r>
            <a:r>
              <a:rPr lang="ko" sz="1000">
                <a:solidFill>
                  <a:srgbClr val="92D050"/>
                </a:solidFill>
              </a:rPr>
              <a:t>' 에서 가장 총지출금액이 높은 렌탈거래처는 '</a:t>
            </a:r>
            <a:r>
              <a:rPr lang="ko" sz="1000">
                <a:solidFill>
                  <a:schemeClr val="lt1"/>
                </a:solidFill>
              </a:rPr>
              <a:t>||v_max_rcm ||</a:t>
            </a:r>
            <a:r>
              <a:rPr lang="ko" sz="1000">
                <a:solidFill>
                  <a:srgbClr val="92D050"/>
                </a:solidFill>
              </a:rPr>
              <a:t>', 인력거래처는 '</a:t>
            </a:r>
            <a:r>
              <a:rPr lang="ko" sz="1000">
                <a:solidFill>
                  <a:schemeClr val="lt1"/>
                </a:solidFill>
              </a:rPr>
              <a:t>||v_max_lcm||</a:t>
            </a:r>
            <a:r>
              <a:rPr lang="ko" sz="1000">
                <a:solidFill>
                  <a:srgbClr val="92D050"/>
                </a:solidFill>
              </a:rPr>
              <a:t>' 이며,</a:t>
            </a:r>
            <a:endParaRPr sz="1000">
              <a:solidFill>
                <a:srgbClr val="92D05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92D050"/>
                </a:solidFill>
              </a:rPr>
              <a:t>   각각 총 지출금액은 렌탈은 '</a:t>
            </a:r>
            <a:r>
              <a:rPr lang="ko" sz="1000">
                <a:solidFill>
                  <a:schemeClr val="lt1"/>
                </a:solidFill>
              </a:rPr>
              <a:t>||v_max_rcost||</a:t>
            </a:r>
            <a:r>
              <a:rPr lang="ko" sz="1000">
                <a:solidFill>
                  <a:srgbClr val="92D050"/>
                </a:solidFill>
              </a:rPr>
              <a:t>' 원, 인력은 '</a:t>
            </a:r>
            <a:r>
              <a:rPr lang="ko" sz="1000">
                <a:solidFill>
                  <a:schemeClr val="lt1"/>
                </a:solidFill>
              </a:rPr>
              <a:t>||v_max_lcost||</a:t>
            </a:r>
            <a:r>
              <a:rPr lang="ko" sz="1000">
                <a:solidFill>
                  <a:srgbClr val="92D050"/>
                </a:solidFill>
              </a:rPr>
              <a:t> ' 원 입니다.'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end</a:t>
            </a:r>
            <a:r>
              <a:rPr lang="ko" sz="1000">
                <a:solidFill>
                  <a:schemeClr val="lt1"/>
                </a:solidFill>
              </a:rPr>
              <a:t>; 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/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35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59" name="Google Shape;359;p35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5. </a:t>
            </a:r>
            <a:r>
              <a:rPr lang="ko" sz="2600" b="1">
                <a:solidFill>
                  <a:schemeClr val="accent4"/>
                </a:solidFill>
              </a:rPr>
              <a:t>견적 및 결제 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결제정보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360" name="Google Shape;360;p35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361" name="Google Shape;361;p35"/>
          <p:cNvSpPr txBox="1"/>
          <p:nvPr/>
        </p:nvSpPr>
        <p:spPr>
          <a:xfrm>
            <a:off x="228600" y="726925"/>
            <a:ext cx="8440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행사명 입력 시, 지출 금액이 가장 높은 렌탈 거래처 및 인력 거래처와 해당 비용을 출력하는 프로시저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362" name="Google Shape;362;p35"/>
          <p:cNvSpPr txBox="1"/>
          <p:nvPr/>
        </p:nvSpPr>
        <p:spPr>
          <a:xfrm>
            <a:off x="310875" y="1137950"/>
            <a:ext cx="8454300" cy="384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SQL&gt;   </a:t>
            </a:r>
            <a:r>
              <a:rPr lang="ko" sz="1000">
                <a:solidFill>
                  <a:srgbClr val="00B0F0"/>
                </a:solidFill>
              </a:rPr>
              <a:t>create</a:t>
            </a:r>
            <a:r>
              <a:rPr lang="ko" sz="1000">
                <a:solidFill>
                  <a:schemeClr val="lt1"/>
                </a:solidFill>
              </a:rPr>
              <a:t> or </a:t>
            </a:r>
            <a:r>
              <a:rPr lang="ko" sz="1000">
                <a:solidFill>
                  <a:srgbClr val="00B0F0"/>
                </a:solidFill>
              </a:rPr>
              <a:t>replace procedure </a:t>
            </a:r>
            <a:r>
              <a:rPr lang="ko" sz="1000">
                <a:solidFill>
                  <a:schemeClr val="lt1"/>
                </a:solidFill>
              </a:rPr>
              <a:t>p_cm_cost(v_e_name </a:t>
            </a:r>
            <a:r>
              <a:rPr lang="ko" sz="1000">
                <a:solidFill>
                  <a:srgbClr val="FE6F61"/>
                </a:solidFill>
              </a:rPr>
              <a:t>in</a:t>
            </a:r>
            <a:r>
              <a:rPr lang="ko" sz="1000">
                <a:solidFill>
                  <a:schemeClr val="lt1"/>
                </a:solidFill>
              </a:rPr>
              <a:t> varchar2, v_cm </a:t>
            </a:r>
            <a:r>
              <a:rPr lang="ko" sz="1000">
                <a:solidFill>
                  <a:srgbClr val="00B0F0"/>
                </a:solidFill>
              </a:rPr>
              <a:t>out</a:t>
            </a:r>
            <a:r>
              <a:rPr lang="ko" sz="1000">
                <a:solidFill>
                  <a:schemeClr val="lt1"/>
                </a:solidFill>
              </a:rPr>
              <a:t> varchar2)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is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v_max_lcm cm.cm_name%</a:t>
            </a:r>
            <a:r>
              <a:rPr lang="ko" sz="1000">
                <a:solidFill>
                  <a:srgbClr val="00B0F0"/>
                </a:solidFill>
              </a:rPr>
              <a:t>type</a:t>
            </a:r>
            <a:r>
              <a:rPr lang="ko" sz="1000">
                <a:solidFill>
                  <a:schemeClr val="lt1"/>
                </a:solidFill>
              </a:rPr>
              <a:t>; v_max_lcost number;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v_max_rcm cm.cm_name%</a:t>
            </a:r>
            <a:r>
              <a:rPr lang="ko" sz="1000">
                <a:solidFill>
                  <a:srgbClr val="00B0F0"/>
                </a:solidFill>
              </a:rPr>
              <a:t>type</a:t>
            </a:r>
            <a:r>
              <a:rPr lang="ko" sz="1000">
                <a:solidFill>
                  <a:schemeClr val="lt1"/>
                </a:solidFill>
              </a:rPr>
              <a:t>; v_max_rcost number;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begin</a:t>
            </a:r>
            <a:endParaRPr sz="10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select</a:t>
            </a:r>
            <a:r>
              <a:rPr lang="ko" sz="1000">
                <a:solidFill>
                  <a:schemeClr val="lt1"/>
                </a:solidFill>
              </a:rPr>
              <a:t> cm_name, cm_tot </a:t>
            </a:r>
            <a:r>
              <a:rPr lang="ko" sz="1000">
                <a:solidFill>
                  <a:srgbClr val="00B0F0"/>
                </a:solidFill>
              </a:rPr>
              <a:t>into</a:t>
            </a:r>
            <a:r>
              <a:rPr lang="ko" sz="1000">
                <a:solidFill>
                  <a:schemeClr val="lt1"/>
                </a:solidFill>
              </a:rPr>
              <a:t> v_max_rcm, v_max_rcost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from</a:t>
            </a:r>
            <a:r>
              <a:rPr lang="ko" sz="1000">
                <a:solidFill>
                  <a:schemeClr val="lt1"/>
                </a:solidFill>
              </a:rPr>
              <a:t> (</a:t>
            </a:r>
            <a:r>
              <a:rPr lang="ko" sz="1000">
                <a:solidFill>
                  <a:srgbClr val="00B0F0"/>
                </a:solidFill>
              </a:rPr>
              <a:t>select</a:t>
            </a:r>
            <a:r>
              <a:rPr lang="ko" sz="1000">
                <a:solidFill>
                  <a:schemeClr val="lt1"/>
                </a:solidFill>
              </a:rPr>
              <a:t> ei.e_name, cm_name, </a:t>
            </a:r>
            <a:r>
              <a:rPr lang="ko" sz="1000">
                <a:solidFill>
                  <a:srgbClr val="FE6F61"/>
                </a:solidFill>
              </a:rPr>
              <a:t>sum</a:t>
            </a:r>
            <a:r>
              <a:rPr lang="ko" sz="1000">
                <a:solidFill>
                  <a:schemeClr val="lt1"/>
                </a:solidFill>
              </a:rPr>
              <a:t>(ri_tot_pay) cm_tot </a:t>
            </a:r>
            <a:r>
              <a:rPr lang="ko" sz="1000">
                <a:solidFill>
                  <a:srgbClr val="00B0F0"/>
                </a:solidFill>
              </a:rPr>
              <a:t>from</a:t>
            </a:r>
            <a:r>
              <a:rPr lang="ko" sz="1000">
                <a:solidFill>
                  <a:schemeClr val="lt1"/>
                </a:solidFill>
              </a:rPr>
              <a:t> e_info ei, ct_info ci, rs_d rd, ri_pay rp, ri_info ri, cm cm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         </a:t>
            </a:r>
            <a:r>
              <a:rPr lang="ko" sz="1000">
                <a:solidFill>
                  <a:srgbClr val="00B0F0"/>
                </a:solidFill>
              </a:rPr>
              <a:t>where</a:t>
            </a:r>
            <a:r>
              <a:rPr lang="ko" sz="1000">
                <a:solidFill>
                  <a:schemeClr val="lt1"/>
                </a:solidFill>
              </a:rPr>
              <a:t> ei.e_code=ci.e_code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ci.ct_code=rd.ct_code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rd.rs_d_code=rp.rs_d_code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ri.ri_code=rd.ri_code</a:t>
            </a:r>
            <a:endParaRPr sz="1000">
              <a:solidFill>
                <a:schemeClr val="lt1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cm.cm_code=ri.cm_code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ei.e_name=v_e_name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ri_pay_ck=</a:t>
            </a:r>
            <a:r>
              <a:rPr lang="ko" sz="1000">
                <a:solidFill>
                  <a:srgbClr val="92D050"/>
                </a:solidFill>
              </a:rPr>
              <a:t>'Y‘</a:t>
            </a:r>
            <a:endParaRPr sz="1000">
              <a:solidFill>
                <a:srgbClr val="92D050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group by </a:t>
            </a:r>
            <a:r>
              <a:rPr lang="ko" sz="1000">
                <a:solidFill>
                  <a:schemeClr val="lt1"/>
                </a:solidFill>
              </a:rPr>
              <a:t>ei.e_name, cm.cm_name </a:t>
            </a:r>
            <a:r>
              <a:rPr lang="ko" sz="1000">
                <a:solidFill>
                  <a:srgbClr val="00B0F0"/>
                </a:solidFill>
              </a:rPr>
              <a:t>order by </a:t>
            </a:r>
            <a:r>
              <a:rPr lang="ko" sz="1000">
                <a:solidFill>
                  <a:schemeClr val="lt1"/>
                </a:solidFill>
              </a:rPr>
              <a:t>3 desc)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   where</a:t>
            </a:r>
            <a:r>
              <a:rPr lang="ko" sz="1000">
                <a:solidFill>
                  <a:schemeClr val="lt1"/>
                </a:solidFill>
              </a:rPr>
              <a:t> rownum=1;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select</a:t>
            </a:r>
            <a:r>
              <a:rPr lang="ko" sz="1000">
                <a:solidFill>
                  <a:schemeClr val="lt1"/>
                </a:solidFill>
              </a:rPr>
              <a:t> cm_name, cm_tot </a:t>
            </a:r>
            <a:r>
              <a:rPr lang="ko" sz="1000">
                <a:solidFill>
                  <a:srgbClr val="00B0F0"/>
                </a:solidFill>
              </a:rPr>
              <a:t>into</a:t>
            </a:r>
            <a:r>
              <a:rPr lang="ko" sz="1000">
                <a:solidFill>
                  <a:schemeClr val="lt1"/>
                </a:solidFill>
              </a:rPr>
              <a:t> v_max_lcm, v_max_lcost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00B0F0"/>
                </a:solidFill>
              </a:rPr>
              <a:t>from</a:t>
            </a:r>
            <a:r>
              <a:rPr lang="ko" sz="1000">
                <a:solidFill>
                  <a:schemeClr val="lt1"/>
                </a:solidFill>
              </a:rPr>
              <a:t> (</a:t>
            </a:r>
            <a:r>
              <a:rPr lang="ko" sz="1000">
                <a:solidFill>
                  <a:srgbClr val="00B0F0"/>
                </a:solidFill>
              </a:rPr>
              <a:t>select</a:t>
            </a:r>
            <a:r>
              <a:rPr lang="ko" sz="1000">
                <a:solidFill>
                  <a:schemeClr val="lt1"/>
                </a:solidFill>
              </a:rPr>
              <a:t> ei.e_name, cm_name, </a:t>
            </a:r>
            <a:r>
              <a:rPr lang="ko" sz="1000">
                <a:solidFill>
                  <a:srgbClr val="FE6F61"/>
                </a:solidFill>
              </a:rPr>
              <a:t>sum</a:t>
            </a:r>
            <a:r>
              <a:rPr lang="ko" sz="1000">
                <a:solidFill>
                  <a:schemeClr val="lt1"/>
                </a:solidFill>
              </a:rPr>
              <a:t>(l_tot_pay) cm_tot </a:t>
            </a:r>
            <a:r>
              <a:rPr lang="ko" sz="1000">
                <a:solidFill>
                  <a:srgbClr val="00B0F0"/>
                </a:solidFill>
              </a:rPr>
              <a:t>from</a:t>
            </a:r>
            <a:r>
              <a:rPr lang="ko" sz="1000">
                <a:solidFill>
                  <a:schemeClr val="lt1"/>
                </a:solidFill>
              </a:rPr>
              <a:t> e_info ei, ct_info ci, ls_d ld, l_pay lp, ld_info li, cm cm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         </a:t>
            </a:r>
            <a:r>
              <a:rPr lang="ko" sz="1000">
                <a:solidFill>
                  <a:srgbClr val="00B0F0"/>
                </a:solidFill>
              </a:rPr>
              <a:t>where</a:t>
            </a:r>
            <a:r>
              <a:rPr lang="ko" sz="1000">
                <a:solidFill>
                  <a:schemeClr val="lt1"/>
                </a:solidFill>
              </a:rPr>
              <a:t> ei.e_code=ci.e_code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ci.ct_code=ld.ct_code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ld.ls_d_code=lp.ls_d_code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li.ld_code=ld.ld_code</a:t>
            </a:r>
            <a:endParaRPr sz="1000">
              <a:solidFill>
                <a:schemeClr val="lt1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  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cm.cm_code=li.cm_code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ei.e_name=v_e_name </a:t>
            </a:r>
            <a:r>
              <a:rPr lang="ko" sz="1000">
                <a:solidFill>
                  <a:srgbClr val="FE6F61"/>
                </a:solidFill>
              </a:rPr>
              <a:t>and</a:t>
            </a:r>
            <a:r>
              <a:rPr lang="ko" sz="1000">
                <a:solidFill>
                  <a:schemeClr val="lt1"/>
                </a:solidFill>
              </a:rPr>
              <a:t> lp.l_pay_ck=</a:t>
            </a:r>
            <a:r>
              <a:rPr lang="ko" sz="1000">
                <a:solidFill>
                  <a:srgbClr val="92D050"/>
                </a:solidFill>
              </a:rPr>
              <a:t>'Y‘</a:t>
            </a:r>
            <a:endParaRPr sz="1000">
              <a:solidFill>
                <a:srgbClr val="92D050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group by </a:t>
            </a:r>
            <a:r>
              <a:rPr lang="ko" sz="1000">
                <a:solidFill>
                  <a:schemeClr val="lt1"/>
                </a:solidFill>
              </a:rPr>
              <a:t>ei.e_name, cm.cm_name </a:t>
            </a:r>
            <a:r>
              <a:rPr lang="ko" sz="1000">
                <a:solidFill>
                  <a:srgbClr val="00B0F0"/>
                </a:solidFill>
              </a:rPr>
              <a:t>order by </a:t>
            </a:r>
            <a:r>
              <a:rPr lang="ko" sz="1000">
                <a:solidFill>
                  <a:schemeClr val="lt1"/>
                </a:solidFill>
              </a:rPr>
              <a:t>3 desc)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where</a:t>
            </a:r>
            <a:r>
              <a:rPr lang="ko" sz="1000">
                <a:solidFill>
                  <a:schemeClr val="lt1"/>
                </a:solidFill>
              </a:rPr>
              <a:t> rownum=1;</a:t>
            </a:r>
            <a:endParaRPr sz="10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v_cm:=v_e_name||</a:t>
            </a:r>
            <a:r>
              <a:rPr lang="ko" sz="1000">
                <a:solidFill>
                  <a:srgbClr val="92D050"/>
                </a:solidFill>
              </a:rPr>
              <a:t>' 에서 가장 총지출금액이 높은 렌탈거래처는 '</a:t>
            </a:r>
            <a:r>
              <a:rPr lang="ko" sz="1000">
                <a:solidFill>
                  <a:schemeClr val="lt1"/>
                </a:solidFill>
              </a:rPr>
              <a:t>||v_max_rcm ||</a:t>
            </a:r>
            <a:r>
              <a:rPr lang="ko" sz="1000">
                <a:solidFill>
                  <a:srgbClr val="92D050"/>
                </a:solidFill>
              </a:rPr>
              <a:t>', 인력거래처는 '</a:t>
            </a:r>
            <a:r>
              <a:rPr lang="ko" sz="1000">
                <a:solidFill>
                  <a:schemeClr val="lt1"/>
                </a:solidFill>
              </a:rPr>
              <a:t>||v_max_lcm||</a:t>
            </a:r>
            <a:r>
              <a:rPr lang="ko" sz="1000">
                <a:solidFill>
                  <a:srgbClr val="92D050"/>
                </a:solidFill>
              </a:rPr>
              <a:t>' 이며,</a:t>
            </a:r>
            <a:endParaRPr sz="1000">
              <a:solidFill>
                <a:srgbClr val="92D050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92D050"/>
                </a:solidFill>
              </a:rPr>
              <a:t>각각 총 지출금액은 렌탈은 '</a:t>
            </a:r>
            <a:r>
              <a:rPr lang="ko" sz="1000">
                <a:solidFill>
                  <a:schemeClr val="lt1"/>
                </a:solidFill>
              </a:rPr>
              <a:t>||v_max_rcost||</a:t>
            </a:r>
            <a:r>
              <a:rPr lang="ko" sz="1000">
                <a:solidFill>
                  <a:srgbClr val="92D050"/>
                </a:solidFill>
              </a:rPr>
              <a:t>' 원, 인력은 '</a:t>
            </a:r>
            <a:r>
              <a:rPr lang="ko" sz="1000">
                <a:solidFill>
                  <a:schemeClr val="lt1"/>
                </a:solidFill>
              </a:rPr>
              <a:t>||v_max_lcost||</a:t>
            </a:r>
            <a:r>
              <a:rPr lang="ko" sz="1000">
                <a:solidFill>
                  <a:srgbClr val="92D050"/>
                </a:solidFill>
              </a:rPr>
              <a:t> ' 원 입니다.'</a:t>
            </a:r>
            <a:r>
              <a:rPr lang="ko" sz="1000">
                <a:solidFill>
                  <a:schemeClr val="lt1"/>
                </a:solidFill>
              </a:rPr>
              <a:t>;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00B0F0"/>
                </a:solidFill>
              </a:rPr>
              <a:t>end</a:t>
            </a:r>
            <a:r>
              <a:rPr lang="ko" sz="1000">
                <a:solidFill>
                  <a:schemeClr val="lt1"/>
                </a:solidFill>
              </a:rPr>
              <a:t>; </a:t>
            </a:r>
            <a:endParaRPr sz="10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lt1"/>
                </a:solidFill>
              </a:rPr>
              <a:t>/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63" name="Google Shape;363;p35"/>
          <p:cNvSpPr/>
          <p:nvPr/>
        </p:nvSpPr>
        <p:spPr>
          <a:xfrm>
            <a:off x="16391" y="0"/>
            <a:ext cx="9144000" cy="5143500"/>
          </a:xfrm>
          <a:prstGeom prst="rect">
            <a:avLst/>
          </a:prstGeom>
          <a:solidFill>
            <a:srgbClr val="666666">
              <a:alpha val="79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4" name="Google Shape;3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01" y="1988380"/>
            <a:ext cx="8639998" cy="116674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5"/>
          <p:cNvSpPr/>
          <p:nvPr/>
        </p:nvSpPr>
        <p:spPr>
          <a:xfrm>
            <a:off x="216000" y="2895475"/>
            <a:ext cx="8712000" cy="259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5"/>
          <p:cNvSpPr/>
          <p:nvPr/>
        </p:nvSpPr>
        <p:spPr>
          <a:xfrm>
            <a:off x="252000" y="2135650"/>
            <a:ext cx="2706300" cy="259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5"/>
          <p:cNvSpPr/>
          <p:nvPr/>
        </p:nvSpPr>
        <p:spPr>
          <a:xfrm>
            <a:off x="252000" y="1620925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결과 화면</a:t>
            </a:r>
            <a:endParaRPr sz="12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36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3" name="Google Shape;373;p36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74" name="Google Shape;374;p36"/>
          <p:cNvSpPr txBox="1"/>
          <p:nvPr/>
        </p:nvSpPr>
        <p:spPr>
          <a:xfrm>
            <a:off x="224899" y="69575"/>
            <a:ext cx="61587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5. </a:t>
            </a:r>
            <a:r>
              <a:rPr lang="ko" sz="2600" b="1">
                <a:solidFill>
                  <a:schemeClr val="accent4"/>
                </a:solidFill>
              </a:rPr>
              <a:t>견적 및 결제 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견적 및 결제정보 변경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375" name="Google Shape;375;p36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376" name="Google Shape;376;p36"/>
          <p:cNvSpPr txBox="1"/>
          <p:nvPr/>
        </p:nvSpPr>
        <p:spPr>
          <a:xfrm>
            <a:off x="228600" y="726925"/>
            <a:ext cx="8440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인력 견적 요청 인원이 변경될 시, 인력 결제 테이블의 총 결제 금액을 변경하는 트리거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377" name="Google Shape;377;p36"/>
          <p:cNvSpPr txBox="1"/>
          <p:nvPr/>
        </p:nvSpPr>
        <p:spPr>
          <a:xfrm>
            <a:off x="310875" y="1137950"/>
            <a:ext cx="8454300" cy="1873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create</a:t>
            </a:r>
            <a:r>
              <a:rPr lang="ko" sz="1100">
                <a:solidFill>
                  <a:schemeClr val="lt1"/>
                </a:solidFill>
              </a:rPr>
              <a:t> or </a:t>
            </a:r>
            <a:r>
              <a:rPr lang="ko" sz="1100">
                <a:solidFill>
                  <a:srgbClr val="00B0F0"/>
                </a:solidFill>
              </a:rPr>
              <a:t>replace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trigger</a:t>
            </a:r>
            <a:r>
              <a:rPr lang="ko" sz="1100">
                <a:solidFill>
                  <a:schemeClr val="lt1"/>
                </a:solidFill>
              </a:rPr>
              <a:t> t_update_lpay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after update of l_qt on ls_d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for each row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declare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begin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update</a:t>
            </a:r>
            <a:r>
              <a:rPr lang="ko" sz="1100">
                <a:solidFill>
                  <a:schemeClr val="lt1"/>
                </a:solidFill>
              </a:rPr>
              <a:t> l_pay </a:t>
            </a:r>
            <a:r>
              <a:rPr lang="ko" sz="1100">
                <a:solidFill>
                  <a:srgbClr val="00B0F0"/>
                </a:solidFill>
              </a:rPr>
              <a:t>set</a:t>
            </a:r>
            <a:r>
              <a:rPr lang="ko" sz="1100">
                <a:solidFill>
                  <a:schemeClr val="lt1"/>
                </a:solidFill>
              </a:rPr>
              <a:t> l_tot_pay=:new.l_qt*(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ld_avg_cost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ld_info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ld_code=:old.ld_code)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where</a:t>
            </a:r>
            <a:r>
              <a:rPr lang="ko" sz="1100">
                <a:solidFill>
                  <a:schemeClr val="lt1"/>
                </a:solidFill>
              </a:rPr>
              <a:t> ls_d_code=:new.ls_d_code;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end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/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2" name="Google Shape;382;p37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83" name="Google Shape;383;p37"/>
          <p:cNvSpPr txBox="1"/>
          <p:nvPr/>
        </p:nvSpPr>
        <p:spPr>
          <a:xfrm>
            <a:off x="224899" y="69575"/>
            <a:ext cx="61587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5. </a:t>
            </a:r>
            <a:r>
              <a:rPr lang="ko" sz="2600" b="1">
                <a:solidFill>
                  <a:schemeClr val="accent4"/>
                </a:solidFill>
              </a:rPr>
              <a:t>견적 및 결제 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견적 및 결제정보 변경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384" name="Google Shape;384;p37"/>
          <p:cNvSpPr txBox="1"/>
          <p:nvPr/>
        </p:nvSpPr>
        <p:spPr>
          <a:xfrm>
            <a:off x="7801761" y="277550"/>
            <a:ext cx="913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PLSQL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385" name="Google Shape;385;p37"/>
          <p:cNvSpPr txBox="1"/>
          <p:nvPr/>
        </p:nvSpPr>
        <p:spPr>
          <a:xfrm>
            <a:off x="228600" y="726925"/>
            <a:ext cx="8440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인력 견적 요청 인원이 변경될 시, 인력 결제 테이블의 총 결제 금액을 변경하는 트리거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386" name="Google Shape;386;p37"/>
          <p:cNvSpPr txBox="1"/>
          <p:nvPr/>
        </p:nvSpPr>
        <p:spPr>
          <a:xfrm>
            <a:off x="310875" y="1137950"/>
            <a:ext cx="8454300" cy="1873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SQL&gt;  </a:t>
            </a:r>
            <a:r>
              <a:rPr lang="ko" sz="1100">
                <a:solidFill>
                  <a:srgbClr val="00B0F0"/>
                </a:solidFill>
              </a:rPr>
              <a:t>create</a:t>
            </a:r>
            <a:r>
              <a:rPr lang="ko" sz="1100">
                <a:solidFill>
                  <a:schemeClr val="lt1"/>
                </a:solidFill>
              </a:rPr>
              <a:t> or </a:t>
            </a:r>
            <a:r>
              <a:rPr lang="ko" sz="1100">
                <a:solidFill>
                  <a:srgbClr val="00B0F0"/>
                </a:solidFill>
              </a:rPr>
              <a:t>replace</a:t>
            </a:r>
            <a:r>
              <a:rPr lang="ko" sz="1100">
                <a:solidFill>
                  <a:schemeClr val="lt1"/>
                </a:solidFill>
              </a:rPr>
              <a:t> </a:t>
            </a:r>
            <a:r>
              <a:rPr lang="ko" sz="1100">
                <a:solidFill>
                  <a:srgbClr val="00B0F0"/>
                </a:solidFill>
              </a:rPr>
              <a:t>trigger</a:t>
            </a:r>
            <a:r>
              <a:rPr lang="ko" sz="1100">
                <a:solidFill>
                  <a:schemeClr val="lt1"/>
                </a:solidFill>
              </a:rPr>
              <a:t> t_update_lpay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after update of l_qt on ls_d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for each row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declare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begin</a:t>
            </a:r>
            <a:endParaRPr sz="11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update</a:t>
            </a:r>
            <a:r>
              <a:rPr lang="ko" sz="1100">
                <a:solidFill>
                  <a:schemeClr val="lt1"/>
                </a:solidFill>
              </a:rPr>
              <a:t> l_pay </a:t>
            </a:r>
            <a:r>
              <a:rPr lang="ko" sz="1100">
                <a:solidFill>
                  <a:srgbClr val="00B0F0"/>
                </a:solidFill>
              </a:rPr>
              <a:t>set</a:t>
            </a:r>
            <a:r>
              <a:rPr lang="ko" sz="1100">
                <a:solidFill>
                  <a:schemeClr val="lt1"/>
                </a:solidFill>
              </a:rPr>
              <a:t> l_tot_pay=:new.l_qt*(</a:t>
            </a:r>
            <a:r>
              <a:rPr lang="ko" sz="1100">
                <a:solidFill>
                  <a:srgbClr val="00B0F0"/>
                </a:solidFill>
              </a:rPr>
              <a:t>select</a:t>
            </a:r>
            <a:r>
              <a:rPr lang="ko" sz="1100">
                <a:solidFill>
                  <a:schemeClr val="lt1"/>
                </a:solidFill>
              </a:rPr>
              <a:t> ld_avg_cost </a:t>
            </a:r>
            <a:r>
              <a:rPr lang="ko" sz="1100">
                <a:solidFill>
                  <a:srgbClr val="00B0F0"/>
                </a:solidFill>
              </a:rPr>
              <a:t>from</a:t>
            </a:r>
            <a:r>
              <a:rPr lang="ko" sz="1100">
                <a:solidFill>
                  <a:schemeClr val="lt1"/>
                </a:solidFill>
              </a:rPr>
              <a:t> ld_info </a:t>
            </a:r>
            <a:r>
              <a:rPr lang="ko" sz="1100">
                <a:solidFill>
                  <a:srgbClr val="00B0F0"/>
                </a:solidFill>
              </a:rPr>
              <a:t>where</a:t>
            </a:r>
            <a:r>
              <a:rPr lang="ko" sz="1100">
                <a:solidFill>
                  <a:schemeClr val="lt1"/>
                </a:solidFill>
              </a:rPr>
              <a:t> ld_code=:old.ld_code)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   where</a:t>
            </a:r>
            <a:r>
              <a:rPr lang="ko" sz="1100">
                <a:solidFill>
                  <a:schemeClr val="lt1"/>
                </a:solidFill>
              </a:rPr>
              <a:t> ls_d_code=:new.ls_d_code;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00B0F0"/>
                </a:solidFill>
              </a:rPr>
              <a:t>end</a:t>
            </a:r>
            <a:r>
              <a:rPr lang="ko" sz="1100">
                <a:solidFill>
                  <a:schemeClr val="lt1"/>
                </a:solidFill>
              </a:rPr>
              <a:t>;</a:t>
            </a:r>
            <a:endParaRPr sz="11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</a:rPr>
              <a:t>/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87" name="Google Shape;387;p37"/>
          <p:cNvSpPr/>
          <p:nvPr/>
        </p:nvSpPr>
        <p:spPr>
          <a:xfrm>
            <a:off x="16391" y="0"/>
            <a:ext cx="9144000" cy="5143500"/>
          </a:xfrm>
          <a:prstGeom prst="rect">
            <a:avLst/>
          </a:prstGeom>
          <a:solidFill>
            <a:srgbClr val="666666">
              <a:alpha val="79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7"/>
          <p:cNvSpPr/>
          <p:nvPr/>
        </p:nvSpPr>
        <p:spPr>
          <a:xfrm>
            <a:off x="310875" y="1065625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변경 전 Data</a:t>
            </a:r>
            <a:endParaRPr sz="1200" b="1">
              <a:solidFill>
                <a:schemeClr val="lt1"/>
              </a:solidFill>
            </a:endParaRPr>
          </a:p>
        </p:txBody>
      </p:sp>
      <p:sp>
        <p:nvSpPr>
          <p:cNvPr id="389" name="Google Shape;389;p37"/>
          <p:cNvSpPr/>
          <p:nvPr/>
        </p:nvSpPr>
        <p:spPr>
          <a:xfrm>
            <a:off x="310875" y="2481179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변경 후 Data</a:t>
            </a:r>
            <a:endParaRPr sz="1200" b="1">
              <a:solidFill>
                <a:schemeClr val="lt1"/>
              </a:solidFill>
            </a:endParaRPr>
          </a:p>
        </p:txBody>
      </p:sp>
      <p:pic>
        <p:nvPicPr>
          <p:cNvPr id="390" name="Google Shape;3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875" y="1403222"/>
            <a:ext cx="6120001" cy="91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875" y="2826039"/>
            <a:ext cx="7200002" cy="20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7"/>
          <p:cNvSpPr/>
          <p:nvPr/>
        </p:nvSpPr>
        <p:spPr>
          <a:xfrm>
            <a:off x="2547100" y="1403225"/>
            <a:ext cx="756300" cy="9180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7"/>
          <p:cNvSpPr/>
          <p:nvPr/>
        </p:nvSpPr>
        <p:spPr>
          <a:xfrm>
            <a:off x="4908175" y="1403225"/>
            <a:ext cx="1403400" cy="9180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7"/>
          <p:cNvSpPr/>
          <p:nvPr/>
        </p:nvSpPr>
        <p:spPr>
          <a:xfrm>
            <a:off x="1689275" y="4244225"/>
            <a:ext cx="579900" cy="6699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7"/>
          <p:cNvSpPr/>
          <p:nvPr/>
        </p:nvSpPr>
        <p:spPr>
          <a:xfrm>
            <a:off x="3319750" y="4244225"/>
            <a:ext cx="958200" cy="6699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38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1" name="Google Shape;401;p38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402" name="Google Shape;402;p38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6. </a:t>
            </a:r>
            <a:r>
              <a:rPr lang="ko" sz="2600" b="1">
                <a:solidFill>
                  <a:schemeClr val="accent4"/>
                </a:solidFill>
              </a:rPr>
              <a:t>회계 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행사 회계정보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403" name="Google Shape;403;p38"/>
          <p:cNvSpPr txBox="1"/>
          <p:nvPr/>
        </p:nvSpPr>
        <p:spPr>
          <a:xfrm>
            <a:off x="228600" y="726925"/>
            <a:ext cx="8440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연도별 행사진행횟수 및 평균총예산, 평균총비용, 평균총수익 조회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404" name="Google Shape;404;p38"/>
          <p:cNvSpPr txBox="1"/>
          <p:nvPr/>
        </p:nvSpPr>
        <p:spPr>
          <a:xfrm>
            <a:off x="310875" y="1137950"/>
            <a:ext cx="8454300" cy="331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SQL&gt;   </a:t>
            </a:r>
            <a:r>
              <a:rPr lang="ko" sz="900">
                <a:solidFill>
                  <a:srgbClr val="00B0F0"/>
                </a:solidFill>
              </a:rPr>
              <a:t>with</a:t>
            </a:r>
            <a:r>
              <a:rPr lang="ko" sz="900">
                <a:solidFill>
                  <a:schemeClr val="lt1"/>
                </a:solidFill>
              </a:rPr>
              <a:t> avg_cost </a:t>
            </a:r>
            <a:r>
              <a:rPr lang="ko" sz="900">
                <a:solidFill>
                  <a:srgbClr val="00B0F0"/>
                </a:solidFill>
              </a:rPr>
              <a:t>as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연도, floor(</a:t>
            </a:r>
            <a:r>
              <a:rPr lang="ko" sz="900">
                <a:solidFill>
                  <a:srgbClr val="FE6F61"/>
                </a:solidFill>
              </a:rPr>
              <a:t>sum</a:t>
            </a:r>
            <a:r>
              <a:rPr lang="ko" sz="900">
                <a:solidFill>
                  <a:schemeClr val="lt1"/>
                </a:solidFill>
              </a:rPr>
              <a:t>(평균지출비용)) 평균총비용</a:t>
            </a:r>
            <a:endParaRPr sz="9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00B0F0"/>
                </a:solidFill>
              </a:rPr>
              <a:t>            from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92D050"/>
                </a:solidFill>
              </a:rPr>
              <a:t>"연도"</a:t>
            </a:r>
            <a:r>
              <a:rPr lang="ko" sz="900">
                <a:solidFill>
                  <a:schemeClr val="lt1"/>
                </a:solidFill>
              </a:rPr>
              <a:t>,</a:t>
            </a:r>
            <a:r>
              <a:rPr lang="ko" sz="900">
                <a:solidFill>
                  <a:srgbClr val="FE6F61"/>
                </a:solidFill>
              </a:rPr>
              <a:t>avg</a:t>
            </a:r>
            <a:r>
              <a:rPr lang="ko" sz="900">
                <a:solidFill>
                  <a:schemeClr val="lt1"/>
                </a:solidFill>
              </a:rPr>
              <a:t>(l_tot_pay) </a:t>
            </a:r>
            <a:r>
              <a:rPr lang="ko" sz="900">
                <a:solidFill>
                  <a:srgbClr val="92D050"/>
                </a:solidFill>
              </a:rPr>
              <a:t>"평균지출비용＂</a:t>
            </a:r>
            <a:r>
              <a:rPr lang="ko" sz="900">
                <a:solidFill>
                  <a:schemeClr val="lt1"/>
                </a:solidFill>
              </a:rPr>
              <a:t> </a:t>
            </a: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e_info ei, ct_info ci, ls_d ld, l_pay lp, go_ck gc</a:t>
            </a:r>
            <a:endParaRPr sz="900">
              <a:solidFill>
                <a:schemeClr val="lt1"/>
              </a:solidFill>
            </a:endParaRPr>
          </a:p>
          <a:p>
            <a:pPr marL="1371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ei.e_code=ci.e_code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ci.ct_code=ld.ct_code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ld.ls_d_code=lp.ls_d_code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gc.go_ck_code=ei.go_ck_code</a:t>
            </a:r>
            <a:endParaRPr sz="900">
              <a:solidFill>
                <a:schemeClr val="lt1"/>
              </a:solidFill>
            </a:endParaRPr>
          </a:p>
          <a:p>
            <a:pPr marL="1371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gc.go_ckck </a:t>
            </a:r>
            <a:r>
              <a:rPr lang="ko" sz="900">
                <a:solidFill>
                  <a:srgbClr val="FE6F61"/>
                </a:solidFill>
              </a:rPr>
              <a:t>in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92D050"/>
                </a:solidFill>
              </a:rPr>
              <a:t>'진행중'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92D050"/>
                </a:solidFill>
              </a:rPr>
              <a:t>'종료'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lp.l_pay_ck=</a:t>
            </a:r>
            <a:r>
              <a:rPr lang="ko" sz="900">
                <a:solidFill>
                  <a:srgbClr val="92D050"/>
                </a:solidFill>
              </a:rPr>
              <a:t>'Y'</a:t>
            </a:r>
            <a:endParaRPr sz="900">
              <a:solidFill>
                <a:srgbClr val="92D050"/>
              </a:solidFill>
            </a:endParaRPr>
          </a:p>
          <a:p>
            <a:pPr marL="1371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92D050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group by </a:t>
            </a:r>
            <a:r>
              <a:rPr lang="ko" sz="900">
                <a:solidFill>
                  <a:schemeClr val="lt1"/>
                </a:solidFill>
              </a:rPr>
              <a:t>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</a:t>
            </a:r>
            <a:endParaRPr sz="900">
              <a:solidFill>
                <a:schemeClr val="lt1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union all</a:t>
            </a:r>
            <a:br>
              <a:rPr lang="ko" sz="900">
                <a:solidFill>
                  <a:srgbClr val="00B0F0"/>
                </a:solidFill>
              </a:rPr>
            </a:br>
            <a:r>
              <a:rPr lang="ko" sz="900">
                <a:solidFill>
                  <a:srgbClr val="00B0F0"/>
                </a:solidFill>
              </a:rPr>
              <a:t>	       select</a:t>
            </a:r>
            <a:r>
              <a:rPr lang="ko" sz="900">
                <a:solidFill>
                  <a:schemeClr val="lt1"/>
                </a:solidFill>
              </a:rPr>
              <a:t> 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92D050"/>
                </a:solidFill>
              </a:rPr>
              <a:t>"연도"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FE6F61"/>
                </a:solidFill>
              </a:rPr>
              <a:t>avg</a:t>
            </a:r>
            <a:r>
              <a:rPr lang="ko" sz="900">
                <a:solidFill>
                  <a:schemeClr val="lt1"/>
                </a:solidFill>
              </a:rPr>
              <a:t>(ri_tot_pay) </a:t>
            </a:r>
            <a:r>
              <a:rPr lang="ko" sz="900">
                <a:solidFill>
                  <a:srgbClr val="92D050"/>
                </a:solidFill>
              </a:rPr>
              <a:t>"평균지출비용＂</a:t>
            </a:r>
            <a:r>
              <a:rPr lang="ko" sz="900">
                <a:solidFill>
                  <a:schemeClr val="lt1"/>
                </a:solidFill>
              </a:rPr>
              <a:t> </a:t>
            </a: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e_info ei, ct_info ci, rs_d rd, ri_pay rp, go_ck gc</a:t>
            </a:r>
            <a:endParaRPr sz="900">
              <a:solidFill>
                <a:schemeClr val="lt1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ei.e_code=ci.e_code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ci.ct_code=rd.ct_code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rd.rs_d_code=rp.rs_d_code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gc.go_ck_code=ei.go_ck_code</a:t>
            </a:r>
            <a:endParaRPr sz="900">
              <a:solidFill>
                <a:schemeClr val="lt1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gc.go_ckck </a:t>
            </a:r>
            <a:r>
              <a:rPr lang="ko" sz="900">
                <a:solidFill>
                  <a:srgbClr val="FE6F61"/>
                </a:solidFill>
              </a:rPr>
              <a:t>in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92D050"/>
                </a:solidFill>
              </a:rPr>
              <a:t>'진행중'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92D050"/>
                </a:solidFill>
              </a:rPr>
              <a:t>'종료'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rp.ri_pay_ck=</a:t>
            </a:r>
            <a:r>
              <a:rPr lang="ko" sz="900">
                <a:solidFill>
                  <a:srgbClr val="92D050"/>
                </a:solidFill>
              </a:rPr>
              <a:t>'Y'</a:t>
            </a:r>
            <a:endParaRPr sz="900">
              <a:solidFill>
                <a:srgbClr val="92D050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group by </a:t>
            </a:r>
            <a:r>
              <a:rPr lang="ko" sz="900">
                <a:solidFill>
                  <a:schemeClr val="lt1"/>
                </a:solidFill>
              </a:rPr>
              <a:t>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))</a:t>
            </a:r>
            <a:endParaRPr sz="9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 </a:t>
            </a:r>
            <a:r>
              <a:rPr lang="ko" sz="900">
                <a:solidFill>
                  <a:srgbClr val="00B0F0"/>
                </a:solidFill>
              </a:rPr>
              <a:t>group by </a:t>
            </a:r>
            <a:r>
              <a:rPr lang="ko" sz="900">
                <a:solidFill>
                  <a:schemeClr val="lt1"/>
                </a:solidFill>
              </a:rPr>
              <a:t>연도 </a:t>
            </a:r>
            <a:r>
              <a:rPr lang="ko" sz="900">
                <a:solidFill>
                  <a:srgbClr val="00B0F0"/>
                </a:solidFill>
              </a:rPr>
              <a:t>order by</a:t>
            </a:r>
            <a:r>
              <a:rPr lang="ko" sz="900">
                <a:solidFill>
                  <a:schemeClr val="lt1"/>
                </a:solidFill>
              </a:rPr>
              <a:t> 1),</a:t>
            </a:r>
            <a:endParaRPr sz="9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avg_mon </a:t>
            </a:r>
            <a:r>
              <a:rPr lang="ko" sz="900">
                <a:solidFill>
                  <a:srgbClr val="00B0F0"/>
                </a:solidFill>
              </a:rPr>
              <a:t>as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eavg.*, pg.pr_g_code 평균이익률</a:t>
            </a:r>
            <a:endParaRPr sz="9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  </a:t>
            </a: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92D050"/>
                </a:solidFill>
              </a:rPr>
              <a:t>"연도"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FE6F61"/>
                </a:solidFill>
              </a:rPr>
              <a:t>count</a:t>
            </a:r>
            <a:r>
              <a:rPr lang="ko" sz="900">
                <a:solidFill>
                  <a:schemeClr val="lt1"/>
                </a:solidFill>
              </a:rPr>
              <a:t>(*) </a:t>
            </a:r>
            <a:r>
              <a:rPr lang="ko" sz="900">
                <a:solidFill>
                  <a:srgbClr val="92D050"/>
                </a:solidFill>
              </a:rPr>
              <a:t>"행사횟수"</a:t>
            </a:r>
            <a:r>
              <a:rPr lang="ko" sz="900">
                <a:solidFill>
                  <a:schemeClr val="lt1"/>
                </a:solidFill>
              </a:rPr>
              <a:t>, floor(</a:t>
            </a:r>
            <a:r>
              <a:rPr lang="ko" sz="900">
                <a:solidFill>
                  <a:srgbClr val="FE6F61"/>
                </a:solidFill>
              </a:rPr>
              <a:t>avg</a:t>
            </a:r>
            <a:r>
              <a:rPr lang="ko" sz="900">
                <a:solidFill>
                  <a:schemeClr val="lt1"/>
                </a:solidFill>
              </a:rPr>
              <a:t>(ei.e_tot_budget)) </a:t>
            </a:r>
            <a:r>
              <a:rPr lang="ko" sz="900">
                <a:solidFill>
                  <a:srgbClr val="92D050"/>
                </a:solidFill>
              </a:rPr>
              <a:t>"평균총예산"</a:t>
            </a:r>
            <a:endParaRPr sz="900">
              <a:solidFill>
                <a:srgbClr val="92D050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e_info ei, ct_info ci, go_ck gc</a:t>
            </a:r>
            <a:endParaRPr sz="900">
              <a:solidFill>
                <a:schemeClr val="lt1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ei.e_code=ci.e_code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gc.go_ckck </a:t>
            </a:r>
            <a:r>
              <a:rPr lang="ko" sz="900">
                <a:solidFill>
                  <a:srgbClr val="FE6F61"/>
                </a:solidFill>
              </a:rPr>
              <a:t>in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92D050"/>
                </a:solidFill>
              </a:rPr>
              <a:t>'진행중'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92D050"/>
                </a:solidFill>
              </a:rPr>
              <a:t>'종료'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gc.go_ck_code=ei.go_ck_code</a:t>
            </a:r>
            <a:endParaRPr sz="900">
              <a:solidFill>
                <a:schemeClr val="lt1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  </a:t>
            </a:r>
            <a:r>
              <a:rPr lang="ko" sz="900">
                <a:solidFill>
                  <a:srgbClr val="00B0F0"/>
                </a:solidFill>
              </a:rPr>
              <a:t>group by </a:t>
            </a:r>
            <a:r>
              <a:rPr lang="ko" sz="900">
                <a:solidFill>
                  <a:schemeClr val="lt1"/>
                </a:solidFill>
              </a:rPr>
              <a:t>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)) eavg, pr_g pg</a:t>
            </a:r>
            <a:endParaRPr sz="900">
              <a:solidFill>
                <a:schemeClr val="lt1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  </a:t>
            </a: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eavg.평균총예산&gt;=pg.mini_tot_b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eavg.평균총예산&lt;=pg.maxi_tot_b </a:t>
            </a:r>
            <a:r>
              <a:rPr lang="ko" sz="900">
                <a:solidFill>
                  <a:srgbClr val="00B0F0"/>
                </a:solidFill>
              </a:rPr>
              <a:t>order by </a:t>
            </a:r>
            <a:r>
              <a:rPr lang="ko" sz="900">
                <a:solidFill>
                  <a:schemeClr val="lt1"/>
                </a:solidFill>
              </a:rPr>
              <a:t>1)</a:t>
            </a:r>
            <a:endParaRPr sz="9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m.*, c.평균총비용, floor((평균총예산*평균이익률)) </a:t>
            </a:r>
            <a:r>
              <a:rPr lang="ko" sz="900">
                <a:solidFill>
                  <a:srgbClr val="92D050"/>
                </a:solidFill>
              </a:rPr>
              <a:t>"평균총수익"</a:t>
            </a:r>
            <a:endParaRPr sz="9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avg_cost c, avg_mon m</a:t>
            </a:r>
            <a:endParaRPr sz="9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c.연도=m.연도;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405" name="Google Shape;405;p38"/>
          <p:cNvSpPr txBox="1"/>
          <p:nvPr/>
        </p:nvSpPr>
        <p:spPr>
          <a:xfrm>
            <a:off x="8060792" y="277548"/>
            <a:ext cx="704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SQL</a:t>
            </a:r>
            <a:endParaRPr sz="1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0" name="Google Shape;410;p39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411" name="Google Shape;411;p39"/>
          <p:cNvSpPr txBox="1"/>
          <p:nvPr/>
        </p:nvSpPr>
        <p:spPr>
          <a:xfrm>
            <a:off x="224908" y="69585"/>
            <a:ext cx="5387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6. </a:t>
            </a:r>
            <a:r>
              <a:rPr lang="ko" sz="2600" b="1">
                <a:solidFill>
                  <a:schemeClr val="accent4"/>
                </a:solidFill>
              </a:rPr>
              <a:t>회계 관리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000" b="1">
                <a:solidFill>
                  <a:schemeClr val="lt1"/>
                </a:solidFill>
              </a:rPr>
              <a:t>행사 회계정보 조회</a:t>
            </a:r>
            <a:endParaRPr sz="2600" b="1">
              <a:solidFill>
                <a:schemeClr val="lt1"/>
              </a:solidFill>
            </a:endParaRPr>
          </a:p>
        </p:txBody>
      </p:sp>
      <p:sp>
        <p:nvSpPr>
          <p:cNvPr id="412" name="Google Shape;412;p39"/>
          <p:cNvSpPr txBox="1"/>
          <p:nvPr/>
        </p:nvSpPr>
        <p:spPr>
          <a:xfrm>
            <a:off x="228600" y="726925"/>
            <a:ext cx="8440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FFFFF"/>
                </a:solidFill>
              </a:rPr>
              <a:t>Q. 연도별 행사진행횟수 및 평균총예산, 평균총비용, 평균총수익 조회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413" name="Google Shape;413;p39"/>
          <p:cNvSpPr txBox="1"/>
          <p:nvPr/>
        </p:nvSpPr>
        <p:spPr>
          <a:xfrm>
            <a:off x="310875" y="1137950"/>
            <a:ext cx="8454300" cy="331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54000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SQL&gt;   </a:t>
            </a:r>
            <a:r>
              <a:rPr lang="ko" sz="900">
                <a:solidFill>
                  <a:srgbClr val="00B0F0"/>
                </a:solidFill>
              </a:rPr>
              <a:t>with</a:t>
            </a:r>
            <a:r>
              <a:rPr lang="ko" sz="900">
                <a:solidFill>
                  <a:schemeClr val="lt1"/>
                </a:solidFill>
              </a:rPr>
              <a:t> avg_cost </a:t>
            </a:r>
            <a:r>
              <a:rPr lang="ko" sz="900">
                <a:solidFill>
                  <a:srgbClr val="00B0F0"/>
                </a:solidFill>
              </a:rPr>
              <a:t>as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연도, floor(</a:t>
            </a:r>
            <a:r>
              <a:rPr lang="ko" sz="900">
                <a:solidFill>
                  <a:srgbClr val="FE6F61"/>
                </a:solidFill>
              </a:rPr>
              <a:t>sum</a:t>
            </a:r>
            <a:r>
              <a:rPr lang="ko" sz="900">
                <a:solidFill>
                  <a:schemeClr val="lt1"/>
                </a:solidFill>
              </a:rPr>
              <a:t>(평균지출비용)) 평균총비용</a:t>
            </a:r>
            <a:endParaRPr sz="9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00B0F0"/>
                </a:solidFill>
              </a:rPr>
              <a:t>            from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92D050"/>
                </a:solidFill>
              </a:rPr>
              <a:t>"연도"</a:t>
            </a:r>
            <a:r>
              <a:rPr lang="ko" sz="900">
                <a:solidFill>
                  <a:schemeClr val="lt1"/>
                </a:solidFill>
              </a:rPr>
              <a:t>,</a:t>
            </a:r>
            <a:r>
              <a:rPr lang="ko" sz="900">
                <a:solidFill>
                  <a:srgbClr val="FE6F61"/>
                </a:solidFill>
              </a:rPr>
              <a:t>avg</a:t>
            </a:r>
            <a:r>
              <a:rPr lang="ko" sz="900">
                <a:solidFill>
                  <a:schemeClr val="lt1"/>
                </a:solidFill>
              </a:rPr>
              <a:t>(l_tot_pay) </a:t>
            </a:r>
            <a:r>
              <a:rPr lang="ko" sz="900">
                <a:solidFill>
                  <a:srgbClr val="92D050"/>
                </a:solidFill>
              </a:rPr>
              <a:t>"평균지출비용＂</a:t>
            </a:r>
            <a:r>
              <a:rPr lang="ko" sz="900">
                <a:solidFill>
                  <a:schemeClr val="lt1"/>
                </a:solidFill>
              </a:rPr>
              <a:t> </a:t>
            </a: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e_info ei, ct_info ci, ls_d ld, l_pay lp, go_ck gc</a:t>
            </a:r>
            <a:endParaRPr sz="900">
              <a:solidFill>
                <a:schemeClr val="lt1"/>
              </a:solidFill>
            </a:endParaRPr>
          </a:p>
          <a:p>
            <a:pPr marL="1371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ei.e_code=ci.e_code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ci.ct_code=ld.ct_code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ld.ls_d_code=lp.ls_d_code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gc.go_ck_code=ei.go_ck_code</a:t>
            </a:r>
            <a:endParaRPr sz="900">
              <a:solidFill>
                <a:schemeClr val="lt1"/>
              </a:solidFill>
            </a:endParaRPr>
          </a:p>
          <a:p>
            <a:pPr marL="1371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gc.go_ckck </a:t>
            </a:r>
            <a:r>
              <a:rPr lang="ko" sz="900">
                <a:solidFill>
                  <a:srgbClr val="FE6F61"/>
                </a:solidFill>
              </a:rPr>
              <a:t>in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92D050"/>
                </a:solidFill>
              </a:rPr>
              <a:t>'진행중'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92D050"/>
                </a:solidFill>
              </a:rPr>
              <a:t>'종료'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lp.l_pay_ck=</a:t>
            </a:r>
            <a:r>
              <a:rPr lang="ko" sz="900">
                <a:solidFill>
                  <a:srgbClr val="92D050"/>
                </a:solidFill>
              </a:rPr>
              <a:t>'Y'</a:t>
            </a:r>
            <a:endParaRPr sz="900">
              <a:solidFill>
                <a:srgbClr val="92D050"/>
              </a:solidFill>
            </a:endParaRPr>
          </a:p>
          <a:p>
            <a:pPr marL="1371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92D050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group by </a:t>
            </a:r>
            <a:r>
              <a:rPr lang="ko" sz="900">
                <a:solidFill>
                  <a:schemeClr val="lt1"/>
                </a:solidFill>
              </a:rPr>
              <a:t>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</a:t>
            </a:r>
            <a:endParaRPr sz="900">
              <a:solidFill>
                <a:schemeClr val="lt1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union all</a:t>
            </a:r>
            <a:br>
              <a:rPr lang="ko" sz="900">
                <a:solidFill>
                  <a:srgbClr val="00B0F0"/>
                </a:solidFill>
              </a:rPr>
            </a:br>
            <a:r>
              <a:rPr lang="ko" sz="900">
                <a:solidFill>
                  <a:srgbClr val="00B0F0"/>
                </a:solidFill>
              </a:rPr>
              <a:t>	       select</a:t>
            </a:r>
            <a:r>
              <a:rPr lang="ko" sz="900">
                <a:solidFill>
                  <a:schemeClr val="lt1"/>
                </a:solidFill>
              </a:rPr>
              <a:t> 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92D050"/>
                </a:solidFill>
              </a:rPr>
              <a:t>"연도"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FE6F61"/>
                </a:solidFill>
              </a:rPr>
              <a:t>avg</a:t>
            </a:r>
            <a:r>
              <a:rPr lang="ko" sz="900">
                <a:solidFill>
                  <a:schemeClr val="lt1"/>
                </a:solidFill>
              </a:rPr>
              <a:t>(ri_tot_pay) </a:t>
            </a:r>
            <a:r>
              <a:rPr lang="ko" sz="900">
                <a:solidFill>
                  <a:srgbClr val="92D050"/>
                </a:solidFill>
              </a:rPr>
              <a:t>"평균지출비용＂</a:t>
            </a:r>
            <a:r>
              <a:rPr lang="ko" sz="900">
                <a:solidFill>
                  <a:schemeClr val="lt1"/>
                </a:solidFill>
              </a:rPr>
              <a:t> </a:t>
            </a: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e_info ei, ct_info ci, rs_d rd, ri_pay rp, go_ck gc</a:t>
            </a:r>
            <a:endParaRPr sz="900">
              <a:solidFill>
                <a:schemeClr val="lt1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ei.e_code=ci.e_code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ci.ct_code=rd.ct_code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rd.rs_d_code=rp.rs_d_code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gc.go_ck_code=ei.go_ck_code</a:t>
            </a:r>
            <a:endParaRPr sz="900">
              <a:solidFill>
                <a:schemeClr val="lt1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gc.go_ckck </a:t>
            </a:r>
            <a:r>
              <a:rPr lang="ko" sz="900">
                <a:solidFill>
                  <a:srgbClr val="FE6F61"/>
                </a:solidFill>
              </a:rPr>
              <a:t>in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92D050"/>
                </a:solidFill>
              </a:rPr>
              <a:t>'진행중'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92D050"/>
                </a:solidFill>
              </a:rPr>
              <a:t>'종료'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rp.ri_pay_ck=</a:t>
            </a:r>
            <a:r>
              <a:rPr lang="ko" sz="900">
                <a:solidFill>
                  <a:srgbClr val="92D050"/>
                </a:solidFill>
              </a:rPr>
              <a:t>'Y'</a:t>
            </a:r>
            <a:endParaRPr sz="900">
              <a:solidFill>
                <a:srgbClr val="92D050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group by </a:t>
            </a:r>
            <a:r>
              <a:rPr lang="ko" sz="900">
                <a:solidFill>
                  <a:schemeClr val="lt1"/>
                </a:solidFill>
              </a:rPr>
              <a:t>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))</a:t>
            </a:r>
            <a:endParaRPr sz="9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 </a:t>
            </a:r>
            <a:r>
              <a:rPr lang="ko" sz="900">
                <a:solidFill>
                  <a:srgbClr val="00B0F0"/>
                </a:solidFill>
              </a:rPr>
              <a:t>group by </a:t>
            </a:r>
            <a:r>
              <a:rPr lang="ko" sz="900">
                <a:solidFill>
                  <a:schemeClr val="lt1"/>
                </a:solidFill>
              </a:rPr>
              <a:t>연도 </a:t>
            </a:r>
            <a:r>
              <a:rPr lang="ko" sz="900">
                <a:solidFill>
                  <a:srgbClr val="00B0F0"/>
                </a:solidFill>
              </a:rPr>
              <a:t>order by</a:t>
            </a:r>
            <a:r>
              <a:rPr lang="ko" sz="900">
                <a:solidFill>
                  <a:schemeClr val="lt1"/>
                </a:solidFill>
              </a:rPr>
              <a:t> 1),</a:t>
            </a:r>
            <a:endParaRPr sz="9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avg_mon </a:t>
            </a:r>
            <a:r>
              <a:rPr lang="ko" sz="900">
                <a:solidFill>
                  <a:srgbClr val="00B0F0"/>
                </a:solidFill>
              </a:rPr>
              <a:t>as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eavg.*, pg.pr_g_code 평균이익률</a:t>
            </a:r>
            <a:endParaRPr sz="9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  </a:t>
            </a: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92D050"/>
                </a:solidFill>
              </a:rPr>
              <a:t>"연도"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FE6F61"/>
                </a:solidFill>
              </a:rPr>
              <a:t>count</a:t>
            </a:r>
            <a:r>
              <a:rPr lang="ko" sz="900">
                <a:solidFill>
                  <a:schemeClr val="lt1"/>
                </a:solidFill>
              </a:rPr>
              <a:t>(*) </a:t>
            </a:r>
            <a:r>
              <a:rPr lang="ko" sz="900">
                <a:solidFill>
                  <a:srgbClr val="92D050"/>
                </a:solidFill>
              </a:rPr>
              <a:t>"행사횟수"</a:t>
            </a:r>
            <a:r>
              <a:rPr lang="ko" sz="900">
                <a:solidFill>
                  <a:schemeClr val="lt1"/>
                </a:solidFill>
              </a:rPr>
              <a:t>, floor(</a:t>
            </a:r>
            <a:r>
              <a:rPr lang="ko" sz="900">
                <a:solidFill>
                  <a:srgbClr val="FE6F61"/>
                </a:solidFill>
              </a:rPr>
              <a:t>avg</a:t>
            </a:r>
            <a:r>
              <a:rPr lang="ko" sz="900">
                <a:solidFill>
                  <a:schemeClr val="lt1"/>
                </a:solidFill>
              </a:rPr>
              <a:t>(ei.e_tot_budget)) </a:t>
            </a:r>
            <a:r>
              <a:rPr lang="ko" sz="900">
                <a:solidFill>
                  <a:srgbClr val="92D050"/>
                </a:solidFill>
              </a:rPr>
              <a:t>"평균총예산"</a:t>
            </a:r>
            <a:endParaRPr sz="900">
              <a:solidFill>
                <a:srgbClr val="92D050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e_info ei, ct_info ci, go_ck gc</a:t>
            </a:r>
            <a:endParaRPr sz="900">
              <a:solidFill>
                <a:schemeClr val="lt1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</a:t>
            </a: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ei.e_code=ci.e_code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gc.go_ckck </a:t>
            </a:r>
            <a:r>
              <a:rPr lang="ko" sz="900">
                <a:solidFill>
                  <a:srgbClr val="FE6F61"/>
                </a:solidFill>
              </a:rPr>
              <a:t>in</a:t>
            </a:r>
            <a:r>
              <a:rPr lang="ko" sz="900">
                <a:solidFill>
                  <a:schemeClr val="lt1"/>
                </a:solidFill>
              </a:rPr>
              <a:t> (</a:t>
            </a:r>
            <a:r>
              <a:rPr lang="ko" sz="900">
                <a:solidFill>
                  <a:srgbClr val="92D050"/>
                </a:solidFill>
              </a:rPr>
              <a:t>'진행중'</a:t>
            </a:r>
            <a:r>
              <a:rPr lang="ko" sz="900">
                <a:solidFill>
                  <a:schemeClr val="lt1"/>
                </a:solidFill>
              </a:rPr>
              <a:t>, </a:t>
            </a:r>
            <a:r>
              <a:rPr lang="ko" sz="900">
                <a:solidFill>
                  <a:srgbClr val="92D050"/>
                </a:solidFill>
              </a:rPr>
              <a:t>'종료'</a:t>
            </a:r>
            <a:r>
              <a:rPr lang="ko" sz="900">
                <a:solidFill>
                  <a:schemeClr val="lt1"/>
                </a:solidFill>
              </a:rPr>
              <a:t>)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gc.go_ck_code=ei.go_ck_code</a:t>
            </a:r>
            <a:endParaRPr sz="900">
              <a:solidFill>
                <a:schemeClr val="lt1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  </a:t>
            </a:r>
            <a:r>
              <a:rPr lang="ko" sz="900">
                <a:solidFill>
                  <a:srgbClr val="00B0F0"/>
                </a:solidFill>
              </a:rPr>
              <a:t>group by </a:t>
            </a:r>
            <a:r>
              <a:rPr lang="ko" sz="900">
                <a:solidFill>
                  <a:schemeClr val="lt1"/>
                </a:solidFill>
              </a:rPr>
              <a:t>to_char(ei.e_s_date, </a:t>
            </a:r>
            <a:r>
              <a:rPr lang="ko" sz="900">
                <a:solidFill>
                  <a:srgbClr val="92D050"/>
                </a:solidFill>
              </a:rPr>
              <a:t>'yyyy'</a:t>
            </a:r>
            <a:r>
              <a:rPr lang="ko" sz="900">
                <a:solidFill>
                  <a:schemeClr val="lt1"/>
                </a:solidFill>
              </a:rPr>
              <a:t>)) eavg, pr_g pg</a:t>
            </a:r>
            <a:endParaRPr sz="900">
              <a:solidFill>
                <a:schemeClr val="lt1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</a:rPr>
              <a:t>             </a:t>
            </a: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eavg.평균총예산&gt;=pg.mini_tot_b </a:t>
            </a:r>
            <a:r>
              <a:rPr lang="ko" sz="900">
                <a:solidFill>
                  <a:srgbClr val="FE6F61"/>
                </a:solidFill>
              </a:rPr>
              <a:t>and</a:t>
            </a:r>
            <a:r>
              <a:rPr lang="ko" sz="900">
                <a:solidFill>
                  <a:schemeClr val="lt1"/>
                </a:solidFill>
              </a:rPr>
              <a:t> eavg.평균총예산&lt;=pg.maxi_tot_b </a:t>
            </a:r>
            <a:r>
              <a:rPr lang="ko" sz="900">
                <a:solidFill>
                  <a:srgbClr val="00B0F0"/>
                </a:solidFill>
              </a:rPr>
              <a:t>order by </a:t>
            </a:r>
            <a:r>
              <a:rPr lang="ko" sz="900">
                <a:solidFill>
                  <a:schemeClr val="lt1"/>
                </a:solidFill>
              </a:rPr>
              <a:t>1)</a:t>
            </a:r>
            <a:endParaRPr sz="900">
              <a:solidFill>
                <a:srgbClr val="00B0F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00B0F0"/>
                </a:solidFill>
              </a:rPr>
              <a:t>select</a:t>
            </a:r>
            <a:r>
              <a:rPr lang="ko" sz="900">
                <a:solidFill>
                  <a:schemeClr val="lt1"/>
                </a:solidFill>
              </a:rPr>
              <a:t> m.*, c.평균총비용, floor((평균총예산*평균이익률)) </a:t>
            </a:r>
            <a:r>
              <a:rPr lang="ko" sz="900">
                <a:solidFill>
                  <a:srgbClr val="92D050"/>
                </a:solidFill>
              </a:rPr>
              <a:t>"평균총수익"</a:t>
            </a:r>
            <a:endParaRPr sz="900">
              <a:solidFill>
                <a:srgbClr val="92D050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00B0F0"/>
                </a:solidFill>
              </a:rPr>
              <a:t>from</a:t>
            </a:r>
            <a:r>
              <a:rPr lang="ko" sz="900">
                <a:solidFill>
                  <a:schemeClr val="lt1"/>
                </a:solidFill>
              </a:rPr>
              <a:t> avg_cost c, avg_mon m</a:t>
            </a:r>
            <a:endParaRPr sz="900">
              <a:solidFill>
                <a:schemeClr val="lt1"/>
              </a:solidFill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00B0F0"/>
                </a:solidFill>
              </a:rPr>
              <a:t>where</a:t>
            </a:r>
            <a:r>
              <a:rPr lang="ko" sz="900">
                <a:solidFill>
                  <a:schemeClr val="lt1"/>
                </a:solidFill>
              </a:rPr>
              <a:t> c.연도=m.연도;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414" name="Google Shape;414;p39"/>
          <p:cNvSpPr txBox="1"/>
          <p:nvPr/>
        </p:nvSpPr>
        <p:spPr>
          <a:xfrm>
            <a:off x="8060792" y="277548"/>
            <a:ext cx="704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chemeClr val="lt1"/>
                </a:solidFill>
              </a:rPr>
              <a:t>SQL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415" name="Google Shape;415;p39"/>
          <p:cNvSpPr/>
          <p:nvPr/>
        </p:nvSpPr>
        <p:spPr>
          <a:xfrm>
            <a:off x="2" y="0"/>
            <a:ext cx="9144000" cy="5143500"/>
          </a:xfrm>
          <a:prstGeom prst="rect">
            <a:avLst/>
          </a:prstGeom>
          <a:solidFill>
            <a:srgbClr val="666666">
              <a:alpha val="79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6" name="Google Shape;41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999" y="1445531"/>
            <a:ext cx="7200002" cy="171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17" name="Google Shape;417;p39"/>
          <p:cNvGraphicFramePr/>
          <p:nvPr/>
        </p:nvGraphicFramePr>
        <p:xfrm>
          <a:off x="252000" y="33046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{BDD77190-A781-4CCA-9CB0-F838E5529FEB}</a:tableStyleId>
              </a:tblPr>
              <a:tblGrid>
                <a:gridCol w="900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dk1"/>
                          </a:solidFill>
                        </a:rPr>
                        <a:t>이익률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45F0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dk1"/>
                          </a:solidFill>
                        </a:rPr>
                        <a:t>최대 총예산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45F0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dk1"/>
                          </a:solidFill>
                        </a:rPr>
                        <a:t>최소 총예산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45F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30%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80,000,000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40%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125,000,000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80,000,001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50%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200,000,000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125,000,001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18" name="Google Shape;418;p39"/>
          <p:cNvSpPr/>
          <p:nvPr/>
        </p:nvSpPr>
        <p:spPr>
          <a:xfrm>
            <a:off x="252000" y="1065625"/>
            <a:ext cx="1440000" cy="282000"/>
          </a:xfrm>
          <a:prstGeom prst="roundRect">
            <a:avLst>
              <a:gd name="adj" fmla="val 16667"/>
            </a:avLst>
          </a:prstGeom>
          <a:solidFill>
            <a:srgbClr val="783F0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lt1"/>
                </a:solidFill>
              </a:rPr>
              <a:t>결과 화면</a:t>
            </a:r>
            <a:endParaRPr sz="12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3F04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40"/>
          <p:cNvPicPr preferRelativeResize="0"/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187" y="-272275"/>
            <a:ext cx="9405326" cy="55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40"/>
          <p:cNvSpPr txBox="1"/>
          <p:nvPr/>
        </p:nvSpPr>
        <p:spPr>
          <a:xfrm>
            <a:off x="2802800" y="1681675"/>
            <a:ext cx="38001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500" b="1">
                <a:solidFill>
                  <a:schemeClr val="lt1"/>
                </a:solidFill>
              </a:rPr>
              <a:t>경청해 주셔서 </a:t>
            </a:r>
            <a:endParaRPr sz="3500"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500"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500" b="1">
                <a:solidFill>
                  <a:schemeClr val="lt1"/>
                </a:solidFill>
              </a:rPr>
              <a:t>감사합니다.</a:t>
            </a:r>
            <a:endParaRPr sz="35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/>
        </p:nvSpPr>
        <p:spPr>
          <a:xfrm>
            <a:off x="4136925" y="1126450"/>
            <a:ext cx="47862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ko" sz="1500" b="1">
                <a:solidFill>
                  <a:schemeClr val="lt1"/>
                </a:solidFill>
              </a:rPr>
              <a:t>행사의 효율적 운영관리 프로그램 </a:t>
            </a:r>
            <a:r>
              <a:rPr lang="ko" sz="1500" b="1">
                <a:solidFill>
                  <a:srgbClr val="FF9900"/>
                </a:solidFill>
              </a:rPr>
              <a:t>필요</a:t>
            </a:r>
            <a:r>
              <a:rPr lang="ko" sz="1500" b="1">
                <a:solidFill>
                  <a:schemeClr val="lt1"/>
                </a:solidFill>
              </a:rPr>
              <a:t>성</a:t>
            </a:r>
            <a:endParaRPr sz="1500" b="1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ko" sz="1500" b="1">
                <a:solidFill>
                  <a:schemeClr val="lt1"/>
                </a:solidFill>
              </a:rPr>
              <a:t>현업 근무자의 고객사, 거래처 정보관리 </a:t>
            </a:r>
            <a:r>
              <a:rPr lang="ko" sz="1500" b="1">
                <a:solidFill>
                  <a:srgbClr val="FF9900"/>
                </a:solidFill>
              </a:rPr>
              <a:t>효율</a:t>
            </a:r>
            <a:r>
              <a:rPr lang="ko" sz="1500" b="1">
                <a:solidFill>
                  <a:schemeClr val="lt1"/>
                </a:solidFill>
              </a:rPr>
              <a:t>성</a:t>
            </a:r>
            <a:endParaRPr sz="1500" b="1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ko" sz="1500" b="1">
                <a:solidFill>
                  <a:schemeClr val="lt1"/>
                </a:solidFill>
              </a:rPr>
              <a:t>거래업체 견적관리, 계약관리, 정산관리 </a:t>
            </a:r>
            <a:r>
              <a:rPr lang="ko" sz="1500" b="1">
                <a:solidFill>
                  <a:srgbClr val="FF9900"/>
                </a:solidFill>
              </a:rPr>
              <a:t>편의</a:t>
            </a:r>
            <a:r>
              <a:rPr lang="ko" sz="1500" b="1">
                <a:solidFill>
                  <a:schemeClr val="lt1"/>
                </a:solidFill>
              </a:rPr>
              <a:t>성</a:t>
            </a:r>
            <a:endParaRPr sz="1500" b="1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ko" sz="1500" b="1">
                <a:solidFill>
                  <a:schemeClr val="lt1"/>
                </a:solidFill>
              </a:rPr>
              <a:t>현업의 계약서, 블랙리스트 </a:t>
            </a:r>
            <a:r>
              <a:rPr lang="ko" sz="1500" b="1">
                <a:solidFill>
                  <a:srgbClr val="FF9900"/>
                </a:solidFill>
              </a:rPr>
              <a:t>관리</a:t>
            </a:r>
            <a:r>
              <a:rPr lang="ko" sz="1500" b="1">
                <a:solidFill>
                  <a:schemeClr val="lt1"/>
                </a:solidFill>
              </a:rPr>
              <a:t>성</a:t>
            </a:r>
            <a:endParaRPr sz="1500" b="1">
              <a:solidFill>
                <a:schemeClr val="lt1"/>
              </a:solidFill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219225" y="47050"/>
            <a:ext cx="2724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AutoNum type="arabicPeriod"/>
            </a:pPr>
            <a:r>
              <a:rPr lang="ko" sz="2600" b="1">
                <a:solidFill>
                  <a:srgbClr val="FF9900"/>
                </a:solidFill>
              </a:rPr>
              <a:t>개발 동기</a:t>
            </a:r>
            <a:endParaRPr sz="2600" b="1">
              <a:solidFill>
                <a:srgbClr val="FF9900"/>
              </a:solidFill>
            </a:endParaRPr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875" y="1169725"/>
            <a:ext cx="3737250" cy="337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7125" y="3558865"/>
            <a:ext cx="1122424" cy="958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6525" y="3528775"/>
            <a:ext cx="1192867" cy="101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231650" y="566823"/>
            <a:ext cx="433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F9CB9C"/>
                </a:solidFill>
              </a:rPr>
              <a:t>행사운영 실무 경험자의 현실적 Data-Base 운영관리 필요성 착안</a:t>
            </a:r>
            <a:endParaRPr sz="1000" b="1">
              <a:solidFill>
                <a:srgbClr val="F9CB9C"/>
              </a:solidFill>
            </a:endParaRPr>
          </a:p>
        </p:txBody>
      </p:sp>
      <p:cxnSp>
        <p:nvCxnSpPr>
          <p:cNvPr id="101" name="Google Shape;101;p15"/>
          <p:cNvCxnSpPr/>
          <p:nvPr/>
        </p:nvCxnSpPr>
        <p:spPr>
          <a:xfrm rot="10800000" flipH="1">
            <a:off x="298950" y="582100"/>
            <a:ext cx="8546100" cy="66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6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-2398" y="-361125"/>
            <a:ext cx="9144000" cy="612325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7" name="Google Shape;107;p16"/>
          <p:cNvGraphicFramePr/>
          <p:nvPr>
            <p:extLst>
              <p:ext uri="{D42A27DB-BD31-4B8C-83A1-F6EECF244321}">
                <p14:modId xmlns:p14="http://schemas.microsoft.com/office/powerpoint/2010/main" val="2008278024"/>
              </p:ext>
            </p:extLst>
          </p:nvPr>
        </p:nvGraphicFramePr>
        <p:xfrm>
          <a:off x="3419709" y="1123750"/>
          <a:ext cx="5089800" cy="2905750"/>
        </p:xfrm>
        <a:graphic>
          <a:graphicData uri="http://schemas.openxmlformats.org/drawingml/2006/table">
            <a:tbl>
              <a:tblPr>
                <a:noFill/>
                <a:tableStyleId>{BDD77190-A781-4CCA-9CB0-F838E5529FEB}</a:tableStyleId>
              </a:tblPr>
              <a:tblGrid>
                <a:gridCol w="1093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5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6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>
                          <a:solidFill>
                            <a:schemeClr val="lt1"/>
                          </a:solidFill>
                        </a:rPr>
                        <a:t>최</a:t>
                      </a:r>
                      <a:r>
                        <a:rPr lang="ko" sz="1800" b="1">
                          <a:solidFill>
                            <a:srgbClr val="FF9900"/>
                          </a:solidFill>
                        </a:rPr>
                        <a:t>수빈</a:t>
                      </a:r>
                      <a:r>
                        <a:rPr lang="ko" sz="1800" b="1">
                          <a:solidFill>
                            <a:schemeClr val="dk2"/>
                          </a:solidFill>
                        </a:rPr>
                        <a:t/>
                      </a:r>
                      <a:br>
                        <a:rPr lang="ko" sz="1800" b="1">
                          <a:solidFill>
                            <a:schemeClr val="dk2"/>
                          </a:solidFill>
                        </a:rPr>
                      </a:br>
                      <a:r>
                        <a:rPr lang="ko" sz="600" b="1">
                          <a:solidFill>
                            <a:srgbClr val="FF9900"/>
                          </a:solidFill>
                        </a:rPr>
                        <a:t>T</a:t>
                      </a:r>
                      <a:r>
                        <a:rPr lang="ko" sz="600" b="1">
                          <a:solidFill>
                            <a:schemeClr val="lt1"/>
                          </a:solidFill>
                        </a:rPr>
                        <a:t>eam </a:t>
                      </a:r>
                      <a:r>
                        <a:rPr lang="ko" sz="600" b="1">
                          <a:solidFill>
                            <a:srgbClr val="FF9900"/>
                          </a:solidFill>
                        </a:rPr>
                        <a:t>L</a:t>
                      </a:r>
                      <a:r>
                        <a:rPr lang="ko" sz="600" b="1">
                          <a:solidFill>
                            <a:schemeClr val="lt1"/>
                          </a:solidFill>
                        </a:rPr>
                        <a:t>eader</a:t>
                      </a:r>
                      <a:r>
                        <a:rPr lang="ko" sz="900" b="1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ko" sz="900" b="1">
                          <a:solidFill>
                            <a:schemeClr val="lt1"/>
                          </a:solidFill>
                        </a:rPr>
                      </a:br>
                      <a:r>
                        <a:rPr lang="ko" sz="900" b="1">
                          <a:solidFill>
                            <a:srgbClr val="FF9900"/>
                          </a:solidFill>
                        </a:rPr>
                        <a:t>S</a:t>
                      </a:r>
                      <a:r>
                        <a:rPr lang="ko" sz="900" b="1">
                          <a:solidFill>
                            <a:schemeClr val="lt1"/>
                          </a:solidFill>
                        </a:rPr>
                        <a:t>oo</a:t>
                      </a:r>
                      <a:endParaRPr sz="9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 b="1" dirty="0">
                          <a:solidFill>
                            <a:srgbClr val="FF9900"/>
                          </a:solidFill>
                        </a:rPr>
                        <a:t>인력 거래처 견적</a:t>
                      </a:r>
                      <a:r>
                        <a:rPr lang="ko" sz="1300" b="1" dirty="0">
                          <a:solidFill>
                            <a:schemeClr val="lt1"/>
                          </a:solidFill>
                        </a:rPr>
                        <a:t> 및 </a:t>
                      </a:r>
                      <a:r>
                        <a:rPr lang="ko" sz="1300" b="1" dirty="0">
                          <a:solidFill>
                            <a:srgbClr val="FF9900"/>
                          </a:solidFill>
                        </a:rPr>
                        <a:t>결제데이터</a:t>
                      </a:r>
                      <a:r>
                        <a:rPr lang="ko" sz="1300" b="1" dirty="0">
                          <a:solidFill>
                            <a:schemeClr val="lt1"/>
                          </a:solidFill>
                        </a:rPr>
                        <a:t> 입력&amp;</a:t>
                      </a:r>
                      <a:r>
                        <a:rPr lang="ko" sz="1300" b="1" dirty="0" smtClean="0">
                          <a:solidFill>
                            <a:schemeClr val="lt1"/>
                          </a:solidFill>
                        </a:rPr>
                        <a:t>풀이</a:t>
                      </a:r>
                      <a:endParaRPr lang="en-US" altLang="ko" sz="1300" b="1" dirty="0" smtClean="0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b="1" dirty="0" smtClean="0">
                          <a:solidFill>
                            <a:srgbClr val="FF9900"/>
                          </a:solidFill>
                        </a:rPr>
                        <a:t>직원 및 계약</a:t>
                      </a:r>
                      <a:r>
                        <a:rPr lang="en-US" altLang="ko-KR" sz="1300" b="1" dirty="0" smtClean="0">
                          <a:solidFill>
                            <a:srgbClr val="FF9900"/>
                          </a:solidFill>
                        </a:rPr>
                        <a:t>, </a:t>
                      </a:r>
                      <a:r>
                        <a:rPr lang="ko-KR" altLang="en-US" sz="1300" b="1" dirty="0" smtClean="0">
                          <a:solidFill>
                            <a:srgbClr val="FF9900"/>
                          </a:solidFill>
                        </a:rPr>
                        <a:t>결제 관련 데이터</a:t>
                      </a:r>
                      <a:r>
                        <a:rPr lang="ko-KR" altLang="en-US" sz="1300" b="1" dirty="0" smtClean="0">
                          <a:solidFill>
                            <a:schemeClr val="lt1"/>
                          </a:solidFill>
                        </a:rPr>
                        <a:t> 입력</a:t>
                      </a:r>
                      <a:r>
                        <a:rPr lang="en-US" altLang="ko-KR" sz="1300" b="1" dirty="0" smtClean="0">
                          <a:solidFill>
                            <a:schemeClr val="lt1"/>
                          </a:solidFill>
                        </a:rPr>
                        <a:t>&amp;</a:t>
                      </a:r>
                      <a:r>
                        <a:rPr lang="ko-KR" altLang="en-US" sz="1300" b="1" dirty="0" smtClean="0">
                          <a:solidFill>
                            <a:schemeClr val="lt1"/>
                          </a:solidFill>
                        </a:rPr>
                        <a:t>풀이</a:t>
                      </a:r>
                      <a:endParaRPr sz="13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>
                          <a:solidFill>
                            <a:schemeClr val="lt1"/>
                          </a:solidFill>
                        </a:rPr>
                        <a:t>이</a:t>
                      </a:r>
                      <a:r>
                        <a:rPr lang="ko" sz="1800" b="1">
                          <a:solidFill>
                            <a:srgbClr val="FF9900"/>
                          </a:solidFill>
                        </a:rPr>
                        <a:t>수정</a:t>
                      </a:r>
                      <a:r>
                        <a:rPr lang="ko" sz="1800" b="1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ko" sz="1800" b="1">
                          <a:solidFill>
                            <a:schemeClr val="lt1"/>
                          </a:solidFill>
                        </a:rPr>
                      </a:br>
                      <a:r>
                        <a:rPr lang="ko" sz="800" b="1">
                          <a:solidFill>
                            <a:srgbClr val="FF9900"/>
                          </a:solidFill>
                        </a:rPr>
                        <a:t>C</a:t>
                      </a:r>
                      <a:r>
                        <a:rPr lang="ko" sz="800" b="1">
                          <a:solidFill>
                            <a:schemeClr val="lt1"/>
                          </a:solidFill>
                        </a:rPr>
                        <a:t>rystal</a:t>
                      </a:r>
                      <a:endParaRPr sz="8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 b="1">
                          <a:solidFill>
                            <a:srgbClr val="FF9900"/>
                          </a:solidFill>
                        </a:rPr>
                        <a:t>렌탈 거래처 견적</a:t>
                      </a:r>
                      <a:r>
                        <a:rPr lang="ko" sz="1300" b="1">
                          <a:solidFill>
                            <a:schemeClr val="lt1"/>
                          </a:solidFill>
                        </a:rPr>
                        <a:t> 및 </a:t>
                      </a:r>
                      <a:r>
                        <a:rPr lang="ko" sz="1300" b="1">
                          <a:solidFill>
                            <a:srgbClr val="FF9900"/>
                          </a:solidFill>
                        </a:rPr>
                        <a:t>결제데이터</a:t>
                      </a:r>
                      <a:r>
                        <a:rPr lang="ko" sz="1300" b="1">
                          <a:solidFill>
                            <a:schemeClr val="lt1"/>
                          </a:solidFill>
                        </a:rPr>
                        <a:t> 입력&amp;풀이</a:t>
                      </a:r>
                      <a:endParaRPr sz="13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 dirty="0">
                          <a:solidFill>
                            <a:schemeClr val="lt1"/>
                          </a:solidFill>
                        </a:rPr>
                        <a:t>이</a:t>
                      </a:r>
                      <a:r>
                        <a:rPr lang="ko" sz="1800" b="1" dirty="0">
                          <a:solidFill>
                            <a:srgbClr val="FF9900"/>
                          </a:solidFill>
                        </a:rPr>
                        <a:t>윤범</a:t>
                      </a:r>
                      <a:br>
                        <a:rPr lang="ko" sz="1800" b="1" dirty="0">
                          <a:solidFill>
                            <a:srgbClr val="FF9900"/>
                          </a:solidFill>
                        </a:rPr>
                      </a:br>
                      <a:r>
                        <a:rPr lang="ko" sz="800" b="1" dirty="0">
                          <a:solidFill>
                            <a:srgbClr val="FF9900"/>
                          </a:solidFill>
                        </a:rPr>
                        <a:t>T</a:t>
                      </a:r>
                      <a:r>
                        <a:rPr lang="ko" sz="800" b="1" dirty="0">
                          <a:solidFill>
                            <a:schemeClr val="lt1"/>
                          </a:solidFill>
                        </a:rPr>
                        <a:t>igre</a:t>
                      </a:r>
                      <a:endParaRPr sz="8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 b="1">
                          <a:solidFill>
                            <a:srgbClr val="FF9900"/>
                          </a:solidFill>
                        </a:rPr>
                        <a:t>행사기관 데이터 </a:t>
                      </a:r>
                      <a:r>
                        <a:rPr lang="ko" sz="1300" b="1">
                          <a:solidFill>
                            <a:schemeClr val="lt1"/>
                          </a:solidFill>
                        </a:rPr>
                        <a:t>입력&amp;풀이</a:t>
                      </a:r>
                      <a:endParaRPr sz="13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>
                          <a:solidFill>
                            <a:schemeClr val="lt1"/>
                          </a:solidFill>
                        </a:rPr>
                        <a:t>장</a:t>
                      </a:r>
                      <a:r>
                        <a:rPr lang="ko" sz="1800" b="1">
                          <a:solidFill>
                            <a:srgbClr val="FF9900"/>
                          </a:solidFill>
                        </a:rPr>
                        <a:t>경희</a:t>
                      </a:r>
                      <a:r>
                        <a:rPr lang="ko" sz="1800" b="1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ko" sz="1800" b="1">
                          <a:solidFill>
                            <a:schemeClr val="lt1"/>
                          </a:solidFill>
                        </a:rPr>
                      </a:br>
                      <a:r>
                        <a:rPr lang="ko" sz="1000" b="1">
                          <a:solidFill>
                            <a:srgbClr val="FF9900"/>
                          </a:solidFill>
                        </a:rPr>
                        <a:t>J</a:t>
                      </a:r>
                      <a:r>
                        <a:rPr lang="ko" sz="1000" b="1">
                          <a:solidFill>
                            <a:schemeClr val="lt1"/>
                          </a:solidFill>
                        </a:rPr>
                        <a:t> kiki</a:t>
                      </a:r>
                      <a:endParaRPr sz="1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 b="1" dirty="0">
                          <a:solidFill>
                            <a:srgbClr val="FF9900"/>
                          </a:solidFill>
                        </a:rPr>
                        <a:t>행사정보 데이터 </a:t>
                      </a:r>
                      <a:r>
                        <a:rPr lang="ko" sz="1300" b="1" dirty="0">
                          <a:solidFill>
                            <a:schemeClr val="lt1"/>
                          </a:solidFill>
                        </a:rPr>
                        <a:t>입력&amp;풀이</a:t>
                      </a:r>
                      <a:endParaRPr sz="13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08" name="Google Shape;108;p16"/>
          <p:cNvGrpSpPr/>
          <p:nvPr/>
        </p:nvGrpSpPr>
        <p:grpSpPr>
          <a:xfrm>
            <a:off x="8177804" y="1597850"/>
            <a:ext cx="330384" cy="2431647"/>
            <a:chOff x="8155070" y="1423750"/>
            <a:chExt cx="330384" cy="2431647"/>
          </a:xfrm>
        </p:grpSpPr>
        <p:pic>
          <p:nvPicPr>
            <p:cNvPr id="109" name="Google Shape;109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155070" y="3523132"/>
              <a:ext cx="330371" cy="3322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155073" y="2823326"/>
              <a:ext cx="330371" cy="3322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" name="Google Shape;112;p1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180437" y="2168996"/>
              <a:ext cx="285165" cy="2867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1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200279" y="1423750"/>
              <a:ext cx="285175" cy="3322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4" name="Google Shape;114;p16"/>
          <p:cNvSpPr txBox="1"/>
          <p:nvPr/>
        </p:nvSpPr>
        <p:spPr>
          <a:xfrm>
            <a:off x="3349642" y="4101463"/>
            <a:ext cx="5503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dirty="0">
                <a:solidFill>
                  <a:schemeClr val="lt1"/>
                </a:solidFill>
              </a:rPr>
              <a:t>※ SQL, PLSQL </a:t>
            </a:r>
            <a:r>
              <a:rPr lang="ko" sz="800" b="1" u="sng" dirty="0">
                <a:solidFill>
                  <a:srgbClr val="FF9900"/>
                </a:solidFill>
              </a:rPr>
              <a:t>구현</a:t>
            </a:r>
            <a:r>
              <a:rPr lang="ko" sz="800" b="1" dirty="0">
                <a:solidFill>
                  <a:schemeClr val="lt1"/>
                </a:solidFill>
              </a:rPr>
              <a:t>과 </a:t>
            </a:r>
            <a:r>
              <a:rPr lang="ko" sz="800" b="1" u="sng" dirty="0">
                <a:solidFill>
                  <a:srgbClr val="FF9900"/>
                </a:solidFill>
              </a:rPr>
              <a:t>보고서 작성</a:t>
            </a:r>
            <a:r>
              <a:rPr lang="ko" sz="800" b="1" dirty="0">
                <a:solidFill>
                  <a:schemeClr val="lt1"/>
                </a:solidFill>
              </a:rPr>
              <a:t>은 조원들의 의견을 수렴해 모두 함께 진행하였습니다.</a:t>
            </a:r>
            <a:endParaRPr sz="800" b="1" dirty="0">
              <a:solidFill>
                <a:schemeClr val="lt1"/>
              </a:solidFill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219225" y="47050"/>
            <a:ext cx="4503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2.</a:t>
            </a:r>
            <a:r>
              <a:rPr lang="ko" sz="2600" b="1">
                <a:solidFill>
                  <a:srgbClr val="FF9900"/>
                </a:solidFill>
              </a:rPr>
              <a:t> 조원소개 </a:t>
            </a:r>
            <a:r>
              <a:rPr lang="ko" sz="2600" b="1">
                <a:solidFill>
                  <a:schemeClr val="lt1"/>
                </a:solidFill>
              </a:rPr>
              <a:t>및</a:t>
            </a:r>
            <a:r>
              <a:rPr lang="ko" sz="2600" b="1">
                <a:solidFill>
                  <a:srgbClr val="FF9900"/>
                </a:solidFill>
              </a:rPr>
              <a:t> 역할</a:t>
            </a:r>
            <a:r>
              <a:rPr lang="ko" sz="2600" b="1">
                <a:solidFill>
                  <a:schemeClr val="lt1"/>
                </a:solidFill>
              </a:rPr>
              <a:t> 분담</a:t>
            </a:r>
            <a:endParaRPr sz="2600" b="1">
              <a:solidFill>
                <a:schemeClr val="lt1"/>
              </a:solidFill>
            </a:endParaRPr>
          </a:p>
        </p:txBody>
      </p:sp>
      <p:pic>
        <p:nvPicPr>
          <p:cNvPr id="116" name="Google Shape;116;p16"/>
          <p:cNvPicPr preferRelativeResize="0"/>
          <p:nvPr/>
        </p:nvPicPr>
        <p:blipFill rotWithShape="1">
          <a:blip r:embed="rId8">
            <a:alphaModFix/>
          </a:blip>
          <a:srcRect r="73466" b="70170"/>
          <a:stretch/>
        </p:blipFill>
        <p:spPr>
          <a:xfrm>
            <a:off x="782606" y="1749374"/>
            <a:ext cx="666238" cy="74898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FF9900">
                <a:alpha val="51000"/>
              </a:srgbClr>
            </a:outerShdw>
          </a:effectLst>
        </p:spPr>
      </p:pic>
      <p:sp>
        <p:nvSpPr>
          <p:cNvPr id="119" name="Google Shape;119;p16"/>
          <p:cNvSpPr txBox="1"/>
          <p:nvPr/>
        </p:nvSpPr>
        <p:spPr>
          <a:xfrm>
            <a:off x="859909" y="2168535"/>
            <a:ext cx="4962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ko-KR" altLang="en-US" sz="800" b="1" dirty="0">
                <a:solidFill>
                  <a:schemeClr val="lt1"/>
                </a:solidFill>
              </a:rPr>
              <a:t>최수빈</a:t>
            </a:r>
          </a:p>
          <a:p>
            <a:pPr lvl="0" algn="ctr"/>
            <a:r>
              <a:rPr lang="ko-KR" altLang="en-US" sz="800" b="1" dirty="0">
                <a:solidFill>
                  <a:srgbClr val="F9CB9C"/>
                </a:solidFill>
              </a:rPr>
              <a:t>조장</a:t>
            </a:r>
          </a:p>
        </p:txBody>
      </p:sp>
      <p:cxnSp>
        <p:nvCxnSpPr>
          <p:cNvPr id="122" name="Google Shape;122;p16"/>
          <p:cNvCxnSpPr/>
          <p:nvPr/>
        </p:nvCxnSpPr>
        <p:spPr>
          <a:xfrm rot="10800000" flipH="1">
            <a:off x="298950" y="582100"/>
            <a:ext cx="8546100" cy="66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pic>
        <p:nvPicPr>
          <p:cNvPr id="19" name="Google Shape;116;p16"/>
          <p:cNvPicPr preferRelativeResize="0"/>
          <p:nvPr/>
        </p:nvPicPr>
        <p:blipFill rotWithShape="1">
          <a:blip r:embed="rId8">
            <a:alphaModFix/>
          </a:blip>
          <a:srcRect r="73466" b="70170"/>
          <a:stretch/>
        </p:blipFill>
        <p:spPr>
          <a:xfrm>
            <a:off x="2011331" y="1749374"/>
            <a:ext cx="666238" cy="74898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FF9900">
                <a:alpha val="51000"/>
              </a:srgbClr>
            </a:outerShdw>
          </a:effectLst>
        </p:spPr>
      </p:pic>
      <p:sp>
        <p:nvSpPr>
          <p:cNvPr id="20" name="Google Shape;119;p16"/>
          <p:cNvSpPr txBox="1"/>
          <p:nvPr/>
        </p:nvSpPr>
        <p:spPr>
          <a:xfrm>
            <a:off x="2088634" y="2216165"/>
            <a:ext cx="49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1" dirty="0" smtClean="0">
                <a:solidFill>
                  <a:schemeClr val="lt1"/>
                </a:solidFill>
              </a:rPr>
              <a:t>장경희</a:t>
            </a:r>
            <a:endParaRPr sz="800" b="1" dirty="0">
              <a:solidFill>
                <a:schemeClr val="lt1"/>
              </a:solidFill>
            </a:endParaRPr>
          </a:p>
        </p:txBody>
      </p:sp>
      <p:pic>
        <p:nvPicPr>
          <p:cNvPr id="21" name="Google Shape;116;p16"/>
          <p:cNvPicPr preferRelativeResize="0"/>
          <p:nvPr/>
        </p:nvPicPr>
        <p:blipFill rotWithShape="1">
          <a:blip r:embed="rId8">
            <a:alphaModFix/>
          </a:blip>
          <a:srcRect r="73466" b="70170"/>
          <a:stretch/>
        </p:blipFill>
        <p:spPr>
          <a:xfrm>
            <a:off x="739743" y="2734831"/>
            <a:ext cx="666238" cy="74898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FF9900">
                <a:alpha val="51000"/>
              </a:srgbClr>
            </a:outerShdw>
          </a:effectLst>
        </p:spPr>
      </p:pic>
      <p:sp>
        <p:nvSpPr>
          <p:cNvPr id="22" name="Google Shape;119;p16"/>
          <p:cNvSpPr txBox="1"/>
          <p:nvPr/>
        </p:nvSpPr>
        <p:spPr>
          <a:xfrm>
            <a:off x="817046" y="3201622"/>
            <a:ext cx="49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1" dirty="0" smtClean="0">
                <a:solidFill>
                  <a:schemeClr val="lt1"/>
                </a:solidFill>
              </a:rPr>
              <a:t>이수정</a:t>
            </a:r>
            <a:endParaRPr sz="800" b="1" dirty="0">
              <a:solidFill>
                <a:schemeClr val="lt1"/>
              </a:solidFill>
            </a:endParaRPr>
          </a:p>
        </p:txBody>
      </p:sp>
      <p:pic>
        <p:nvPicPr>
          <p:cNvPr id="23" name="Google Shape;116;p16"/>
          <p:cNvPicPr preferRelativeResize="0"/>
          <p:nvPr/>
        </p:nvPicPr>
        <p:blipFill rotWithShape="1">
          <a:blip r:embed="rId8">
            <a:alphaModFix/>
          </a:blip>
          <a:srcRect r="73466" b="70170"/>
          <a:stretch/>
        </p:blipFill>
        <p:spPr>
          <a:xfrm>
            <a:off x="2011331" y="2734831"/>
            <a:ext cx="666238" cy="74898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FF9900">
                <a:alpha val="51000"/>
              </a:srgbClr>
            </a:outerShdw>
          </a:effectLst>
        </p:spPr>
      </p:pic>
      <p:sp>
        <p:nvSpPr>
          <p:cNvPr id="24" name="Google Shape;119;p16"/>
          <p:cNvSpPr txBox="1"/>
          <p:nvPr/>
        </p:nvSpPr>
        <p:spPr>
          <a:xfrm>
            <a:off x="2088634" y="3201622"/>
            <a:ext cx="49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 dirty="0">
                <a:solidFill>
                  <a:schemeClr val="lt1"/>
                </a:solidFill>
              </a:rPr>
              <a:t>이윤범</a:t>
            </a:r>
            <a:endParaRPr sz="8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/>
        </p:nvSpPr>
        <p:spPr>
          <a:xfrm>
            <a:off x="6498175" y="2338925"/>
            <a:ext cx="266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128" name="Google Shape;128;p17"/>
          <p:cNvGraphicFramePr/>
          <p:nvPr/>
        </p:nvGraphicFramePr>
        <p:xfrm>
          <a:off x="431050" y="92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{BDD77190-A781-4CCA-9CB0-F838E5529FEB}</a:tableStyleId>
              </a:tblPr>
              <a:tblGrid>
                <a:gridCol w="1354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8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4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4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36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15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solidFill>
                            <a:srgbClr val="FF9900"/>
                          </a:solidFill>
                        </a:rPr>
                        <a:t>Sun</a:t>
                      </a:r>
                      <a:endParaRPr sz="1200" b="1">
                        <a:solidFill>
                          <a:srgbClr val="FF99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solidFill>
                            <a:schemeClr val="lt1"/>
                          </a:solidFill>
                        </a:rPr>
                        <a:t>Mon</a:t>
                      </a:r>
                      <a:endParaRPr sz="12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solidFill>
                            <a:schemeClr val="lt1"/>
                          </a:solidFill>
                        </a:rPr>
                        <a:t>Tue</a:t>
                      </a:r>
                      <a:endParaRPr sz="12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solidFill>
                            <a:schemeClr val="lt1"/>
                          </a:solidFill>
                        </a:rPr>
                        <a:t>Wed</a:t>
                      </a:r>
                      <a:endParaRPr sz="12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solidFill>
                            <a:schemeClr val="lt1"/>
                          </a:solidFill>
                        </a:rPr>
                        <a:t>Thu</a:t>
                      </a:r>
                      <a:endParaRPr sz="12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solidFill>
                            <a:schemeClr val="lt1"/>
                          </a:solidFill>
                        </a:rPr>
                        <a:t>Fri</a:t>
                      </a:r>
                      <a:endParaRPr sz="12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solidFill>
                            <a:srgbClr val="FF9900"/>
                          </a:solidFill>
                        </a:rPr>
                        <a:t>Sat</a:t>
                      </a:r>
                      <a:endParaRPr sz="1200" b="1">
                        <a:solidFill>
                          <a:srgbClr val="FF99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1">
                          <a:solidFill>
                            <a:srgbClr val="FF9900"/>
                          </a:solidFill>
                        </a:rPr>
                        <a:t>11.19</a:t>
                      </a:r>
                      <a:endParaRPr sz="900" b="1">
                        <a:solidFill>
                          <a:srgbClr val="FF99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1">
                          <a:solidFill>
                            <a:schemeClr val="dk1"/>
                          </a:solidFill>
                        </a:rPr>
                        <a:t>11.20</a:t>
                      </a:r>
                      <a:endParaRPr sz="9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1">
                          <a:solidFill>
                            <a:schemeClr val="dk1"/>
                          </a:solidFill>
                        </a:rPr>
                        <a:t>11.21</a:t>
                      </a:r>
                      <a:endParaRPr sz="9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1">
                          <a:solidFill>
                            <a:schemeClr val="dk1"/>
                          </a:solidFill>
                        </a:rPr>
                        <a:t>11.22</a:t>
                      </a:r>
                      <a:endParaRPr sz="9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1">
                          <a:solidFill>
                            <a:schemeClr val="dk1"/>
                          </a:solidFill>
                        </a:rPr>
                        <a:t>11.23</a:t>
                      </a:r>
                      <a:endParaRPr sz="9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1">
                          <a:solidFill>
                            <a:schemeClr val="dk1"/>
                          </a:solidFill>
                        </a:rPr>
                        <a:t>11.24</a:t>
                      </a:r>
                      <a:endParaRPr sz="9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b="1">
                          <a:solidFill>
                            <a:srgbClr val="FF9900"/>
                          </a:solidFill>
                        </a:rPr>
                        <a:t>11.25</a:t>
                      </a:r>
                      <a:endParaRPr sz="900" b="1">
                        <a:solidFill>
                          <a:srgbClr val="FF99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9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프로젝트 주제선정 </a:t>
                      </a:r>
                      <a:br>
                        <a:rPr lang="ko" sz="1100" b="1">
                          <a:solidFill>
                            <a:schemeClr val="lt1"/>
                          </a:solidFill>
                        </a:rPr>
                      </a:b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및 검토</a:t>
                      </a:r>
                      <a:endParaRPr sz="11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38761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설계도 제작</a:t>
                      </a:r>
                      <a:br>
                        <a:rPr lang="ko" sz="1100" b="1">
                          <a:solidFill>
                            <a:schemeClr val="lt1"/>
                          </a:solidFill>
                        </a:rPr>
                      </a:b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ERwin</a:t>
                      </a:r>
                      <a:endParaRPr sz="11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0B539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SQL, PLSQL 문항작성</a:t>
                      </a:r>
                      <a:endParaRPr sz="11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B45F0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rgbClr val="FF9900"/>
                          </a:solidFill>
                        </a:rPr>
                        <a:t>11.26</a:t>
                      </a:r>
                      <a:endParaRPr sz="1000" b="1">
                        <a:solidFill>
                          <a:srgbClr val="FF99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dk1"/>
                          </a:solidFill>
                        </a:rPr>
                        <a:t>11.27</a:t>
                      </a:r>
                      <a:endParaRPr sz="1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dk1"/>
                          </a:solidFill>
                        </a:rPr>
                        <a:t>11.28</a:t>
                      </a:r>
                      <a:endParaRPr sz="1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dk1"/>
                          </a:solidFill>
                        </a:rPr>
                        <a:t>11.29</a:t>
                      </a:r>
                      <a:endParaRPr sz="1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dk1"/>
                          </a:solidFill>
                        </a:rPr>
                        <a:t>11.30</a:t>
                      </a:r>
                      <a:endParaRPr sz="1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dk1"/>
                          </a:solidFill>
                        </a:rPr>
                        <a:t>12.1</a:t>
                      </a:r>
                      <a:endParaRPr sz="1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rgbClr val="FF9900"/>
                          </a:solidFill>
                        </a:rPr>
                        <a:t>12.2</a:t>
                      </a:r>
                      <a:endParaRPr sz="1000" b="1">
                        <a:solidFill>
                          <a:srgbClr val="FF99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8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SQL, PLSQL 문항작성</a:t>
                      </a:r>
                      <a:endParaRPr sz="11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B45F06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데이터 입력</a:t>
                      </a:r>
                      <a:endParaRPr sz="11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741B4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SQL 구현</a:t>
                      </a:r>
                      <a:endParaRPr sz="11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BF9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PLSQL 구현</a:t>
                      </a:r>
                      <a:endParaRPr sz="11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85200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rgbClr val="FF9900"/>
                          </a:solidFill>
                        </a:rPr>
                        <a:t>12.3</a:t>
                      </a:r>
                      <a:endParaRPr sz="1000" b="1">
                        <a:solidFill>
                          <a:srgbClr val="FF99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dk1"/>
                          </a:solidFill>
                        </a:rPr>
                        <a:t>12.4</a:t>
                      </a:r>
                      <a:endParaRPr sz="1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b="1">
                          <a:solidFill>
                            <a:schemeClr val="dk1"/>
                          </a:solidFill>
                        </a:rPr>
                        <a:t>12.5</a:t>
                      </a:r>
                      <a:endParaRPr sz="1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63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PLSQL </a:t>
                      </a:r>
                      <a:br>
                        <a:rPr lang="ko" sz="1100" b="1">
                          <a:solidFill>
                            <a:schemeClr val="lt1"/>
                          </a:solidFill>
                        </a:rPr>
                      </a:b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구현</a:t>
                      </a:r>
                      <a:endParaRPr sz="11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85200C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solidFill>
                            <a:schemeClr val="lt1"/>
                          </a:solidFill>
                        </a:rPr>
                        <a:t>보고서 및 PPT 제작</a:t>
                      </a:r>
                      <a:endParaRPr sz="11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solidFill>
                      <a:srgbClr val="351C7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9" name="Google Shape;129;p17"/>
          <p:cNvSpPr txBox="1"/>
          <p:nvPr/>
        </p:nvSpPr>
        <p:spPr>
          <a:xfrm>
            <a:off x="341623" y="4586025"/>
            <a:ext cx="2125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solidFill>
                  <a:schemeClr val="lt1"/>
                </a:solidFill>
              </a:rPr>
              <a:t>※ 프로젝트 기간: </a:t>
            </a:r>
            <a:r>
              <a:rPr lang="ko" sz="900" b="1">
                <a:solidFill>
                  <a:srgbClr val="FF9900"/>
                </a:solidFill>
              </a:rPr>
              <a:t>총 2주</a:t>
            </a:r>
            <a:r>
              <a:rPr lang="ko" sz="900" b="1">
                <a:solidFill>
                  <a:schemeClr val="lt1"/>
                </a:solidFill>
              </a:rPr>
              <a:t>, 약14일 소요</a:t>
            </a:r>
            <a:endParaRPr sz="900" b="1">
              <a:solidFill>
                <a:schemeClr val="lt1"/>
              </a:solidFill>
            </a:endParaRPr>
          </a:p>
        </p:txBody>
      </p:sp>
      <p:sp>
        <p:nvSpPr>
          <p:cNvPr id="130" name="Google Shape;130;p17"/>
          <p:cNvSpPr txBox="1"/>
          <p:nvPr/>
        </p:nvSpPr>
        <p:spPr>
          <a:xfrm>
            <a:off x="219225" y="47050"/>
            <a:ext cx="4199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3.</a:t>
            </a:r>
            <a:r>
              <a:rPr lang="ko" sz="2600" b="1">
                <a:solidFill>
                  <a:srgbClr val="FF9900"/>
                </a:solidFill>
              </a:rPr>
              <a:t> 프로젝트 </a:t>
            </a:r>
            <a:r>
              <a:rPr lang="ko" sz="2600" b="1">
                <a:solidFill>
                  <a:schemeClr val="lt1"/>
                </a:solidFill>
              </a:rPr>
              <a:t> 진행일정</a:t>
            </a:r>
            <a:endParaRPr sz="2600" b="1">
              <a:solidFill>
                <a:schemeClr val="lt1"/>
              </a:solidFill>
            </a:endParaRPr>
          </a:p>
        </p:txBody>
      </p:sp>
      <p:cxnSp>
        <p:nvCxnSpPr>
          <p:cNvPr id="131" name="Google Shape;131;p17"/>
          <p:cNvCxnSpPr/>
          <p:nvPr/>
        </p:nvCxnSpPr>
        <p:spPr>
          <a:xfrm rot="10800000" flipH="1">
            <a:off x="298950" y="582100"/>
            <a:ext cx="8546100" cy="66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/>
          <p:nvPr/>
        </p:nvSpPr>
        <p:spPr>
          <a:xfrm>
            <a:off x="5262450" y="1540475"/>
            <a:ext cx="3582600" cy="30330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298950" y="1540475"/>
            <a:ext cx="4732200" cy="3033000"/>
          </a:xfrm>
          <a:prstGeom prst="rect">
            <a:avLst/>
          </a:prstGeom>
          <a:solidFill>
            <a:srgbClr val="F9CB9C"/>
          </a:solidFill>
          <a:ln w="28575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298950" y="1180188"/>
            <a:ext cx="1379700" cy="351300"/>
          </a:xfrm>
          <a:prstGeom prst="rect">
            <a:avLst/>
          </a:prstGeom>
          <a:noFill/>
          <a:ln w="28575" cap="flat" cmpd="sng">
            <a:solidFill>
              <a:srgbClr val="F9CB9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F9CB9C"/>
                </a:solidFill>
              </a:rPr>
              <a:t>거 래 관 리</a:t>
            </a:r>
            <a:endParaRPr b="1">
              <a:solidFill>
                <a:srgbClr val="F9CB9C"/>
              </a:solidFill>
            </a:endParaRPr>
          </a:p>
        </p:txBody>
      </p:sp>
      <p:sp>
        <p:nvSpPr>
          <p:cNvPr id="139" name="Google Shape;139;p18"/>
          <p:cNvSpPr/>
          <p:nvPr/>
        </p:nvSpPr>
        <p:spPr>
          <a:xfrm>
            <a:off x="5262440" y="1180188"/>
            <a:ext cx="1428600" cy="3513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</a:rPr>
              <a:t>행 사 관 리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40" name="Google Shape;140;p18"/>
          <p:cNvSpPr txBox="1"/>
          <p:nvPr/>
        </p:nvSpPr>
        <p:spPr>
          <a:xfrm>
            <a:off x="5165192" y="4517767"/>
            <a:ext cx="1863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 b="1">
                <a:solidFill>
                  <a:schemeClr val="lt1"/>
                </a:solidFill>
              </a:rPr>
              <a:t>※ 행사, 비용, 인력, 계약 관리</a:t>
            </a:r>
            <a:endParaRPr sz="700" b="1">
              <a:solidFill>
                <a:schemeClr val="lt1"/>
              </a:solidFill>
            </a:endParaRPr>
          </a:p>
        </p:txBody>
      </p:sp>
      <p:cxnSp>
        <p:nvCxnSpPr>
          <p:cNvPr id="141" name="Google Shape;141;p18"/>
          <p:cNvCxnSpPr/>
          <p:nvPr/>
        </p:nvCxnSpPr>
        <p:spPr>
          <a:xfrm rot="10800000" flipH="1">
            <a:off x="298950" y="582100"/>
            <a:ext cx="8546100" cy="66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42" name="Google Shape;142;p18"/>
          <p:cNvSpPr txBox="1"/>
          <p:nvPr/>
        </p:nvSpPr>
        <p:spPr>
          <a:xfrm>
            <a:off x="194713" y="4517767"/>
            <a:ext cx="1863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 b="1">
                <a:solidFill>
                  <a:schemeClr val="lt1"/>
                </a:solidFill>
              </a:rPr>
              <a:t>※ 거래처 관리, 견적/결제 관리</a:t>
            </a:r>
            <a:endParaRPr sz="700" b="1">
              <a:solidFill>
                <a:schemeClr val="lt1"/>
              </a:solidFill>
            </a:endParaRPr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358" y="2156975"/>
            <a:ext cx="4615385" cy="18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7084" y="2156975"/>
            <a:ext cx="3333333" cy="1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8"/>
          <p:cNvSpPr txBox="1"/>
          <p:nvPr/>
        </p:nvSpPr>
        <p:spPr>
          <a:xfrm>
            <a:off x="219225" y="47050"/>
            <a:ext cx="8201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4. 거래 및 행사관리</a:t>
            </a:r>
            <a:r>
              <a:rPr lang="ko" sz="2600" b="1">
                <a:solidFill>
                  <a:srgbClr val="FF9900"/>
                </a:solidFill>
              </a:rPr>
              <a:t> 시스템 흐름</a:t>
            </a:r>
            <a:endParaRPr sz="2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001" y="862650"/>
            <a:ext cx="8279998" cy="393512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 txBox="1"/>
          <p:nvPr/>
        </p:nvSpPr>
        <p:spPr>
          <a:xfrm>
            <a:off x="224900" y="69575"/>
            <a:ext cx="5487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5. 설계구현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ER  Diagram(logical)</a:t>
            </a:r>
            <a:endParaRPr sz="2600" b="1">
              <a:solidFill>
                <a:srgbClr val="FF9900"/>
              </a:solidFill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4074738" y="4873431"/>
            <a:ext cx="99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ERwin 7.3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1744450" y="1955350"/>
            <a:ext cx="2070300" cy="2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3AC7C"/>
                </a:solidFill>
              </a:rPr>
              <a:t>거래(렌탈,인력)</a:t>
            </a:r>
            <a:endParaRPr sz="1500">
              <a:solidFill>
                <a:srgbClr val="F3AC7C"/>
              </a:solidFill>
            </a:endParaRPr>
          </a:p>
        </p:txBody>
      </p:sp>
      <p:sp>
        <p:nvSpPr>
          <p:cNvPr id="154" name="Google Shape;154;p19"/>
          <p:cNvSpPr txBox="1"/>
          <p:nvPr/>
        </p:nvSpPr>
        <p:spPr>
          <a:xfrm>
            <a:off x="4655075" y="1054325"/>
            <a:ext cx="8997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AACF92"/>
                </a:solidFill>
              </a:rPr>
              <a:t>계약</a:t>
            </a:r>
            <a:endParaRPr sz="1500">
              <a:solidFill>
                <a:srgbClr val="AACF92"/>
              </a:solidFill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7639175" y="1533600"/>
            <a:ext cx="1035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1A73E8"/>
                </a:solidFill>
              </a:rPr>
              <a:t>내부직원</a:t>
            </a:r>
            <a:endParaRPr sz="1500">
              <a:solidFill>
                <a:srgbClr val="1A73E8"/>
              </a:solidFill>
            </a:endParaRPr>
          </a:p>
        </p:txBody>
      </p:sp>
      <p:cxnSp>
        <p:nvCxnSpPr>
          <p:cNvPr id="156" name="Google Shape;156;p19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57" name="Google Shape;157;p19"/>
          <p:cNvSpPr txBox="1"/>
          <p:nvPr/>
        </p:nvSpPr>
        <p:spPr>
          <a:xfrm>
            <a:off x="6662000" y="3560575"/>
            <a:ext cx="12942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rgbClr val="FFC71A"/>
                </a:solidFill>
              </a:rPr>
              <a:t>행사정보</a:t>
            </a:r>
            <a:endParaRPr sz="1500">
              <a:solidFill>
                <a:srgbClr val="FFC71A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BF9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001" y="872225"/>
            <a:ext cx="8279998" cy="397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0"/>
          <p:cNvSpPr txBox="1"/>
          <p:nvPr/>
        </p:nvSpPr>
        <p:spPr>
          <a:xfrm>
            <a:off x="224899" y="69575"/>
            <a:ext cx="5775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b="1">
                <a:solidFill>
                  <a:schemeClr val="lt1"/>
                </a:solidFill>
              </a:rPr>
              <a:t>5. 설계구현</a:t>
            </a:r>
            <a:r>
              <a:rPr lang="ko" sz="2600" b="1">
                <a:solidFill>
                  <a:srgbClr val="FF9900"/>
                </a:solidFill>
              </a:rPr>
              <a:t> </a:t>
            </a:r>
            <a:r>
              <a:rPr lang="ko" sz="2600" b="1">
                <a:solidFill>
                  <a:schemeClr val="lt1"/>
                </a:solidFill>
              </a:rPr>
              <a:t>-</a:t>
            </a:r>
            <a:r>
              <a:rPr lang="ko" sz="2600" b="1">
                <a:solidFill>
                  <a:srgbClr val="FF9900"/>
                </a:solidFill>
              </a:rPr>
              <a:t> ER  Diagram(physical)</a:t>
            </a:r>
            <a:endParaRPr sz="2600" b="1">
              <a:solidFill>
                <a:srgbClr val="FF9900"/>
              </a:solidFill>
            </a:endParaRPr>
          </a:p>
        </p:txBody>
      </p:sp>
      <p:sp>
        <p:nvSpPr>
          <p:cNvPr id="164" name="Google Shape;164;p20"/>
          <p:cNvSpPr txBox="1"/>
          <p:nvPr/>
        </p:nvSpPr>
        <p:spPr>
          <a:xfrm>
            <a:off x="4074738" y="4873431"/>
            <a:ext cx="99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ERwin 7.3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165" name="Google Shape;165;p20"/>
          <p:cNvSpPr txBox="1"/>
          <p:nvPr/>
        </p:nvSpPr>
        <p:spPr>
          <a:xfrm>
            <a:off x="1744450" y="1955350"/>
            <a:ext cx="2070300" cy="2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F3AC7C"/>
                </a:solidFill>
              </a:rPr>
              <a:t>거래(렌탈,인력)</a:t>
            </a:r>
            <a:endParaRPr sz="1500">
              <a:solidFill>
                <a:srgbClr val="F3AC7C"/>
              </a:solidFill>
            </a:endParaRPr>
          </a:p>
        </p:txBody>
      </p:sp>
      <p:sp>
        <p:nvSpPr>
          <p:cNvPr id="166" name="Google Shape;166;p20"/>
          <p:cNvSpPr txBox="1"/>
          <p:nvPr/>
        </p:nvSpPr>
        <p:spPr>
          <a:xfrm>
            <a:off x="4655075" y="1054325"/>
            <a:ext cx="8997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AACF92"/>
                </a:solidFill>
              </a:rPr>
              <a:t>계약</a:t>
            </a:r>
            <a:endParaRPr sz="1500">
              <a:solidFill>
                <a:srgbClr val="AACF92"/>
              </a:solidFill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7639175" y="1533600"/>
            <a:ext cx="1035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1A73E8"/>
                </a:solidFill>
              </a:rPr>
              <a:t>내부직원</a:t>
            </a:r>
            <a:endParaRPr sz="1500">
              <a:solidFill>
                <a:srgbClr val="1A73E8"/>
              </a:solidFill>
            </a:endParaRPr>
          </a:p>
        </p:txBody>
      </p:sp>
      <p:cxnSp>
        <p:nvCxnSpPr>
          <p:cNvPr id="168" name="Google Shape;168;p20"/>
          <p:cNvCxnSpPr/>
          <p:nvPr/>
        </p:nvCxnSpPr>
        <p:spPr>
          <a:xfrm rot="10800000" flipH="1">
            <a:off x="310875" y="608575"/>
            <a:ext cx="8440200" cy="19800"/>
          </a:xfrm>
          <a:prstGeom prst="straightConnector1">
            <a:avLst/>
          </a:prstGeom>
          <a:noFill/>
          <a:ln w="38100" cap="flat" cmpd="sng">
            <a:solidFill>
              <a:srgbClr val="F9CB9C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69" name="Google Shape;169;p20"/>
          <p:cNvSpPr txBox="1"/>
          <p:nvPr/>
        </p:nvSpPr>
        <p:spPr>
          <a:xfrm>
            <a:off x="6662000" y="3560575"/>
            <a:ext cx="12942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>
                <a:solidFill>
                  <a:srgbClr val="FFC71A"/>
                </a:solidFill>
              </a:rPr>
              <a:t>행사정보</a:t>
            </a:r>
            <a:endParaRPr sz="1500">
              <a:solidFill>
                <a:srgbClr val="FFC71A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BF9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21"/>
          <p:cNvGrpSpPr/>
          <p:nvPr/>
        </p:nvGrpSpPr>
        <p:grpSpPr>
          <a:xfrm>
            <a:off x="5192225" y="416850"/>
            <a:ext cx="3067875" cy="4309800"/>
            <a:chOff x="5307300" y="479400"/>
            <a:chExt cx="3067875" cy="4309800"/>
          </a:xfrm>
        </p:grpSpPr>
        <p:sp>
          <p:nvSpPr>
            <p:cNvPr id="175" name="Google Shape;175;p21"/>
            <p:cNvSpPr txBox="1"/>
            <p:nvPr/>
          </p:nvSpPr>
          <p:spPr>
            <a:xfrm>
              <a:off x="5520975" y="479400"/>
              <a:ext cx="2854200" cy="430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chemeClr val="lt1"/>
                  </a:solidFill>
                </a:rPr>
                <a:t>1. </a:t>
              </a:r>
              <a:r>
                <a:rPr lang="ko" sz="1800" b="1">
                  <a:solidFill>
                    <a:srgbClr val="FF9900"/>
                  </a:solidFill>
                </a:rPr>
                <a:t>행사 관리</a:t>
              </a:r>
              <a:r>
                <a:rPr lang="ko" b="1">
                  <a:solidFill>
                    <a:schemeClr val="lt1"/>
                  </a:solidFill>
                </a:rPr>
                <a:t/>
              </a:r>
              <a:br>
                <a:rPr lang="ko" b="1">
                  <a:solidFill>
                    <a:schemeClr val="lt1"/>
                  </a:solidFill>
                </a:rPr>
              </a:br>
              <a:r>
                <a:rPr lang="ko" sz="1000" b="1">
                  <a:solidFill>
                    <a:schemeClr val="lt1"/>
                  </a:solidFill>
                </a:rPr>
                <a:t>      - 행사정보 조회</a:t>
              </a:r>
              <a:br>
                <a:rPr lang="ko" sz="1000" b="1">
                  <a:solidFill>
                    <a:schemeClr val="lt1"/>
                  </a:solidFill>
                </a:rPr>
              </a:br>
              <a:r>
                <a:rPr lang="ko" sz="1000" b="1">
                  <a:solidFill>
                    <a:schemeClr val="lt1"/>
                  </a:solidFill>
                </a:rPr>
                <a:t>      - 행사정보 변경</a:t>
              </a:r>
              <a:endParaRPr sz="1000" b="1">
                <a:solidFill>
                  <a:schemeClr val="lt1"/>
                </a:solidFill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lt1"/>
                </a:solidFill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chemeClr val="lt1"/>
                  </a:solidFill>
                </a:rPr>
                <a:t>2. </a:t>
              </a:r>
              <a:r>
                <a:rPr lang="ko" sz="1800" b="1">
                  <a:solidFill>
                    <a:srgbClr val="FF9900"/>
                  </a:solidFill>
                </a:rPr>
                <a:t>기관 관리</a:t>
              </a:r>
              <a:r>
                <a:rPr lang="ko" b="1">
                  <a:solidFill>
                    <a:schemeClr val="lt1"/>
                  </a:solidFill>
                </a:rPr>
                <a:t/>
              </a:r>
              <a:br>
                <a:rPr lang="ko" b="1">
                  <a:solidFill>
                    <a:schemeClr val="lt1"/>
                  </a:solidFill>
                </a:rPr>
              </a:br>
              <a:r>
                <a:rPr lang="ko" sz="1000" b="1">
                  <a:solidFill>
                    <a:schemeClr val="lt1"/>
                  </a:solidFill>
                </a:rPr>
                <a:t>       - 기관정보 조회</a:t>
              </a:r>
              <a:br>
                <a:rPr lang="ko" sz="1000" b="1">
                  <a:solidFill>
                    <a:schemeClr val="lt1"/>
                  </a:solidFill>
                </a:rPr>
              </a:br>
              <a:r>
                <a:rPr lang="ko" sz="1000" b="1">
                  <a:solidFill>
                    <a:schemeClr val="lt1"/>
                  </a:solidFill>
                </a:rPr>
                <a:t>       - 기관등급 관리</a:t>
              </a:r>
              <a:endParaRPr sz="1000" b="1">
                <a:solidFill>
                  <a:schemeClr val="lt1"/>
                </a:solidFill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lt1"/>
                </a:solidFill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chemeClr val="lt1"/>
                  </a:solidFill>
                </a:rPr>
                <a:t>3. </a:t>
              </a:r>
              <a:r>
                <a:rPr lang="ko" sz="1800" b="1">
                  <a:solidFill>
                    <a:srgbClr val="FF9900"/>
                  </a:solidFill>
                </a:rPr>
                <a:t>계약 관리</a:t>
              </a:r>
              <a:r>
                <a:rPr lang="ko" b="1">
                  <a:solidFill>
                    <a:schemeClr val="lt1"/>
                  </a:solidFill>
                </a:rPr>
                <a:t/>
              </a:r>
              <a:br>
                <a:rPr lang="ko" b="1">
                  <a:solidFill>
                    <a:schemeClr val="lt1"/>
                  </a:solidFill>
                </a:rPr>
              </a:br>
              <a:r>
                <a:rPr lang="ko" sz="1000" b="1">
                  <a:solidFill>
                    <a:schemeClr val="lt1"/>
                  </a:solidFill>
                </a:rPr>
                <a:t>       - 계약정보 변경</a:t>
              </a:r>
              <a:endParaRPr sz="1000" b="1">
                <a:solidFill>
                  <a:schemeClr val="lt1"/>
                </a:solidFill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lt1"/>
                </a:solidFill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chemeClr val="lt1"/>
                  </a:solidFill>
                </a:rPr>
                <a:t>4. </a:t>
              </a:r>
              <a:r>
                <a:rPr lang="ko" sz="1800" b="1">
                  <a:solidFill>
                    <a:srgbClr val="FF9900"/>
                  </a:solidFill>
                </a:rPr>
                <a:t>거래처 관리</a:t>
              </a:r>
              <a:r>
                <a:rPr lang="ko" b="1">
                  <a:solidFill>
                    <a:schemeClr val="lt1"/>
                  </a:solidFill>
                </a:rPr>
                <a:t/>
              </a:r>
              <a:br>
                <a:rPr lang="ko" b="1">
                  <a:solidFill>
                    <a:schemeClr val="lt1"/>
                  </a:solidFill>
                </a:rPr>
              </a:br>
              <a:r>
                <a:rPr lang="ko" sz="1000" b="1">
                  <a:solidFill>
                    <a:schemeClr val="lt1"/>
                  </a:solidFill>
                </a:rPr>
                <a:t>       - 거래처 정보 조회</a:t>
              </a:r>
              <a:endParaRPr sz="1000" b="1">
                <a:solidFill>
                  <a:schemeClr val="lt1"/>
                </a:solidFill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lt1"/>
                </a:solidFill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chemeClr val="lt1"/>
                  </a:solidFill>
                </a:rPr>
                <a:t>5. </a:t>
              </a:r>
              <a:r>
                <a:rPr lang="ko" sz="1800" b="1">
                  <a:solidFill>
                    <a:srgbClr val="FF9900"/>
                  </a:solidFill>
                </a:rPr>
                <a:t>견적 및 결제관리</a:t>
              </a:r>
              <a:r>
                <a:rPr lang="ko" sz="1800" b="1">
                  <a:solidFill>
                    <a:schemeClr val="lt1"/>
                  </a:solidFill>
                </a:rPr>
                <a:t/>
              </a:r>
              <a:br>
                <a:rPr lang="ko" sz="1800" b="1">
                  <a:solidFill>
                    <a:schemeClr val="lt1"/>
                  </a:solidFill>
                </a:rPr>
              </a:br>
              <a:r>
                <a:rPr lang="ko" sz="1000" b="1">
                  <a:solidFill>
                    <a:schemeClr val="lt1"/>
                  </a:solidFill>
                </a:rPr>
                <a:t>       - 결제정보 조회</a:t>
              </a:r>
              <a:br>
                <a:rPr lang="ko" sz="1000" b="1">
                  <a:solidFill>
                    <a:schemeClr val="lt1"/>
                  </a:solidFill>
                </a:rPr>
              </a:br>
              <a:r>
                <a:rPr lang="ko" sz="1000" b="1">
                  <a:solidFill>
                    <a:schemeClr val="lt1"/>
                  </a:solidFill>
                </a:rPr>
                <a:t>       - 견적 및 결제정보 변경</a:t>
              </a:r>
              <a:r>
                <a:rPr lang="ko" b="1">
                  <a:solidFill>
                    <a:schemeClr val="lt1"/>
                  </a:solidFill>
                </a:rPr>
                <a:t/>
              </a:r>
              <a:br>
                <a:rPr lang="ko" b="1">
                  <a:solidFill>
                    <a:schemeClr val="lt1"/>
                  </a:solidFill>
                </a:rPr>
              </a:br>
              <a:endParaRPr b="1">
                <a:solidFill>
                  <a:schemeClr val="lt1"/>
                </a:solidFill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1">
                  <a:solidFill>
                    <a:schemeClr val="lt1"/>
                  </a:solidFill>
                </a:rPr>
                <a:t>6. </a:t>
              </a:r>
              <a:r>
                <a:rPr lang="ko" sz="1800" b="1">
                  <a:solidFill>
                    <a:srgbClr val="FF9900"/>
                  </a:solidFill>
                </a:rPr>
                <a:t>회계관리</a:t>
              </a:r>
              <a:r>
                <a:rPr lang="ko" b="1">
                  <a:solidFill>
                    <a:schemeClr val="lt1"/>
                  </a:solidFill>
                </a:rPr>
                <a:t/>
              </a:r>
              <a:br>
                <a:rPr lang="ko" b="1">
                  <a:solidFill>
                    <a:schemeClr val="lt1"/>
                  </a:solidFill>
                </a:rPr>
              </a:br>
              <a:r>
                <a:rPr lang="ko" sz="1000" b="1">
                  <a:solidFill>
                    <a:schemeClr val="lt1"/>
                  </a:solidFill>
                </a:rPr>
                <a:t>       - 행사 회계정보 조회</a:t>
              </a:r>
              <a:endParaRPr sz="1000" b="1">
                <a:solidFill>
                  <a:schemeClr val="lt1"/>
                </a:solidFill>
              </a:endParaRPr>
            </a:p>
          </p:txBody>
        </p:sp>
        <p:pic>
          <p:nvPicPr>
            <p:cNvPr id="176" name="Google Shape;176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8150" y="2797700"/>
              <a:ext cx="396850" cy="396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Google Shape;177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318150" y="1365025"/>
              <a:ext cx="396850" cy="3968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8" name="Google Shape;178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318150" y="3452850"/>
              <a:ext cx="396850" cy="396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307300" y="4279375"/>
              <a:ext cx="396850" cy="396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2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314675" y="2135588"/>
              <a:ext cx="403800" cy="403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2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307300" y="613750"/>
              <a:ext cx="396850" cy="3968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2" name="Google Shape;182;p21"/>
          <p:cNvPicPr preferRelativeResize="0"/>
          <p:nvPr/>
        </p:nvPicPr>
        <p:blipFill>
          <a:blip r:embed="rId9">
            <a:alphaModFix amt="25000"/>
          </a:blip>
          <a:stretch>
            <a:fillRect/>
          </a:stretch>
        </p:blipFill>
        <p:spPr>
          <a:xfrm>
            <a:off x="0" y="0"/>
            <a:ext cx="47556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1"/>
          <p:cNvSpPr txBox="1"/>
          <p:nvPr/>
        </p:nvSpPr>
        <p:spPr>
          <a:xfrm>
            <a:off x="152500" y="2326425"/>
            <a:ext cx="4517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>
                <a:solidFill>
                  <a:srgbClr val="FF9900"/>
                </a:solidFill>
              </a:rPr>
              <a:t>SQL, PL SQL </a:t>
            </a:r>
            <a:r>
              <a:rPr lang="ko" sz="2800" b="1">
                <a:solidFill>
                  <a:schemeClr val="lt1"/>
                </a:solidFill>
              </a:rPr>
              <a:t>기능 소개</a:t>
            </a:r>
            <a:endParaRPr sz="28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2678</Words>
  <Application>Microsoft Office PowerPoint</Application>
  <PresentationFormat>화면 슬라이드 쇼(16:9)</PresentationFormat>
  <Paragraphs>514</Paragraphs>
  <Slides>28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0" baseType="lpstr"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Koreavc4</cp:lastModifiedBy>
  <cp:revision>2</cp:revision>
  <dcterms:modified xsi:type="dcterms:W3CDTF">2024-04-15T02:57:55Z</dcterms:modified>
</cp:coreProperties>
</file>